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30"/>
  </p:notesMasterIdLst>
  <p:sldIdLst>
    <p:sldId id="7766" r:id="rId2"/>
    <p:sldId id="288" r:id="rId3"/>
    <p:sldId id="258" r:id="rId4"/>
    <p:sldId id="7773" r:id="rId5"/>
    <p:sldId id="7277" r:id="rId6"/>
    <p:sldId id="7590" r:id="rId7"/>
    <p:sldId id="294" r:id="rId8"/>
    <p:sldId id="7774" r:id="rId9"/>
    <p:sldId id="5206" r:id="rId10"/>
    <p:sldId id="7296" r:id="rId11"/>
    <p:sldId id="7777" r:id="rId12"/>
    <p:sldId id="7778" r:id="rId13"/>
    <p:sldId id="1238" r:id="rId14"/>
    <p:sldId id="7775" r:id="rId15"/>
    <p:sldId id="7783" r:id="rId16"/>
    <p:sldId id="7780" r:id="rId17"/>
    <p:sldId id="11088008" r:id="rId18"/>
    <p:sldId id="7781" r:id="rId19"/>
    <p:sldId id="7787" r:id="rId20"/>
    <p:sldId id="7788" r:id="rId21"/>
    <p:sldId id="7785" r:id="rId22"/>
    <p:sldId id="7789" r:id="rId23"/>
    <p:sldId id="7791" r:id="rId24"/>
    <p:sldId id="7792" r:id="rId25"/>
    <p:sldId id="11088011" r:id="rId26"/>
    <p:sldId id="11088012" r:id="rId27"/>
    <p:sldId id="287" r:id="rId28"/>
    <p:sldId id="777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256" autoAdjust="0"/>
  </p:normalViewPr>
  <p:slideViewPr>
    <p:cSldViewPr snapToGrid="0">
      <p:cViewPr varScale="1">
        <p:scale>
          <a:sx n="103" d="100"/>
          <a:sy n="103" d="100"/>
        </p:scale>
        <p:origin x="14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180000" cy="18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DB06A-A633-4758-A686-40A86D857582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D57B3-93ED-4E9D-91DA-E4892A207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52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「精美</a:t>
            </a:r>
            <a:r>
              <a:rPr lang="en-US" altLang="zh-CN" dirty="0"/>
              <a:t>PPT</a:t>
            </a:r>
            <a:r>
              <a:rPr lang="zh-CN" altLang="en-US" dirty="0"/>
              <a:t>模板」</a:t>
            </a:r>
          </a:p>
          <a:p>
            <a:r>
              <a:rPr lang="zh-CN" altLang="en-US" dirty="0"/>
              <a:t>「创意丸」创意丸，做最创意产品。</a:t>
            </a:r>
          </a:p>
          <a:p>
            <a:r>
              <a:rPr lang="zh-CN" altLang="en-US" dirty="0"/>
              <a:t>适用于：读书报告</a:t>
            </a:r>
            <a:r>
              <a:rPr lang="en-US" altLang="zh-CN" dirty="0"/>
              <a:t>/</a:t>
            </a:r>
            <a:r>
              <a:rPr lang="zh-CN" altLang="en-US" dirty="0"/>
              <a:t>彩色墨迹</a:t>
            </a:r>
            <a:r>
              <a:rPr lang="en-US" altLang="zh-CN" dirty="0"/>
              <a:t>/</a:t>
            </a:r>
            <a:r>
              <a:rPr lang="zh-CN" altLang="en-US" dirty="0"/>
              <a:t>清新简约</a:t>
            </a:r>
          </a:p>
          <a:p>
            <a:r>
              <a:rPr lang="en-US" altLang="zh-CN" dirty="0"/>
              <a:t>BGM</a:t>
            </a:r>
            <a:r>
              <a:rPr lang="zh-CN" altLang="en-US" dirty="0"/>
              <a:t>：</a:t>
            </a:r>
            <a:r>
              <a:rPr lang="en-US" altLang="zh-CN" dirty="0"/>
              <a:t>Andy Mei - Faded (</a:t>
            </a:r>
            <a:r>
              <a:rPr lang="zh-CN" altLang="en-US" dirty="0"/>
              <a:t>钢琴版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关注点赞收藏，三连留言分享。</a:t>
            </a:r>
            <a:endParaRPr lang="en-US" altLang="zh-CN" dirty="0"/>
          </a:p>
          <a:p>
            <a:r>
              <a:rPr lang="zh-CN" altLang="en-US" dirty="0"/>
              <a:t>素材均来自网络，如有侵权，请联系删除。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2D1E7-39E5-4C2B-9900-DC05FA2D07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404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597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173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902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84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2D1E7-39E5-4C2B-9900-DC05FA2D07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011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966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561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2D1E7-39E5-4C2B-9900-DC05FA2D07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619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629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2D1E7-39E5-4C2B-9900-DC05FA2D07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43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465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2D1E7-39E5-4C2B-9900-DC05FA2D07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929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2D1E7-39E5-4C2B-9900-DC05FA2D07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721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38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588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40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2D1E7-39E5-4C2B-9900-DC05FA2D07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531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E7B7F8-81FA-46DC-8926-8D6B124E54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Regular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Regular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7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32856-E992-400F-8BA0-D609BBF01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E9929E-2B14-4EF8-8498-974CB1A64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8329C7-56DA-4523-8431-33CF50E1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7420B-6662-4E9C-8958-490BA81A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A42E2-562E-4006-A707-00BD9C50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AF71CE-B1D4-4369-9C32-F7424BB8AAAE}"/>
              </a:ext>
            </a:extLst>
          </p:cNvPr>
          <p:cNvGrpSpPr/>
          <p:nvPr userDrawn="1"/>
        </p:nvGrpSpPr>
        <p:grpSpPr>
          <a:xfrm>
            <a:off x="184428" y="60799"/>
            <a:ext cx="4080220" cy="584775"/>
            <a:chOff x="184428" y="60799"/>
            <a:chExt cx="4080220" cy="584775"/>
          </a:xfrm>
        </p:grpSpPr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9AF0746F-57E6-4E99-9857-33555160EE52}"/>
                </a:ext>
              </a:extLst>
            </p:cNvPr>
            <p:cNvSpPr txBox="1"/>
            <p:nvPr/>
          </p:nvSpPr>
          <p:spPr>
            <a:xfrm>
              <a:off x="1265427" y="60799"/>
              <a:ext cx="29992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Montserrat Semi" charset="0"/>
                </a:rPr>
                <a:t>添加标题</a:t>
              </a:r>
              <a:endParaRPr lang="en-US" sz="3200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endParaRPr>
            </a:p>
          </p:txBody>
        </p:sp>
        <p:sp>
          <p:nvSpPr>
            <p:cNvPr id="9" name="箭头: V 形 8">
              <a:extLst>
                <a:ext uri="{FF2B5EF4-FFF2-40B4-BE49-F238E27FC236}">
                  <a16:creationId xmlns:a16="http://schemas.microsoft.com/office/drawing/2014/main" id="{30B363D4-E9C4-4F75-BD52-1BDFEE738A7D}"/>
                </a:ext>
              </a:extLst>
            </p:cNvPr>
            <p:cNvSpPr/>
            <p:nvPr/>
          </p:nvSpPr>
          <p:spPr>
            <a:xfrm>
              <a:off x="184428" y="228529"/>
              <a:ext cx="299521" cy="34573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0" name="箭头: V 形 9">
              <a:extLst>
                <a:ext uri="{FF2B5EF4-FFF2-40B4-BE49-F238E27FC236}">
                  <a16:creationId xmlns:a16="http://schemas.microsoft.com/office/drawing/2014/main" id="{76B6E1E3-DD3E-431E-A943-8F4DA5C5790E}"/>
                </a:ext>
              </a:extLst>
            </p:cNvPr>
            <p:cNvSpPr/>
            <p:nvPr/>
          </p:nvSpPr>
          <p:spPr>
            <a:xfrm>
              <a:off x="901816" y="228529"/>
              <a:ext cx="299521" cy="345730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1" name="箭头: V 形 10">
              <a:extLst>
                <a:ext uri="{FF2B5EF4-FFF2-40B4-BE49-F238E27FC236}">
                  <a16:creationId xmlns:a16="http://schemas.microsoft.com/office/drawing/2014/main" id="{DE157B4C-98F4-4A12-91D7-7B00DAB08D37}"/>
                </a:ext>
              </a:extLst>
            </p:cNvPr>
            <p:cNvSpPr/>
            <p:nvPr/>
          </p:nvSpPr>
          <p:spPr>
            <a:xfrm>
              <a:off x="538205" y="228529"/>
              <a:ext cx="299521" cy="345730"/>
            </a:xfrm>
            <a:prstGeom prst="chevron">
              <a:avLst/>
            </a:pr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1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04A1F-A4DA-4E0F-BADB-0969FF4E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92DC27-17DC-48BD-8A3E-2C75ABCF5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6922A8-F84C-4990-BD86-3CDC4FBC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7657D9-28EC-4F95-AE1E-DE5593E21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2FA62A-2598-4AA0-9B42-466945A8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47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AF14E4-BC53-4315-98C2-0F46B9F76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9D5249-B672-409C-8B75-808CF973C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78F348-AA45-44C3-9303-D2D9E01A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71F9E-5EFD-4C35-A544-9F62217F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B629E0-35BB-402B-A3FB-D8E60B57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20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55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00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1B986-5509-4282-9FD6-2517370F17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阿斯蒂芬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6A62A1-BAA9-4F26-A86C-B15352C7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8E064F-D63F-45E1-942F-C1072B65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B0736C-829F-4C35-B7E1-BC7FC0EC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0A9D13-00B6-469F-A079-36402C4B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7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9918E-B69B-4215-A2DA-F57A46AB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81FD1C-319B-4B6C-A15F-7A1B908A1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439436-C236-4DF6-B03A-FDDD35EC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3166C5-DB9F-4337-8529-8C9292BC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82FE7-417D-4805-BFF6-6E653B85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9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B6C7C-0791-4120-8BBD-15147CB9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73E275-9FB0-466C-8F33-A001F3218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DA9076-534D-451A-864F-7F456CF8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F9928F-6E66-4145-AC58-9B31D466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036ED6-E04D-4B69-B8AE-0AD75000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2772B0-7243-49DA-A635-B3CFA8E0D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89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3FF9C-9F89-4F36-AE62-E0F12E47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61BD29-E1FA-4465-91BE-D5DD5E38D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EAC263-799D-4999-B1B5-067C1AD3B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72AD57-C0FC-48E6-BFA4-47286A897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000339-38BF-4AF5-8C9D-B0E2E0EA2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4280B1-41BF-49E7-8D40-AD0F858C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8D9425-133D-4AD9-8A5D-FA4F3CA0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E4FC2A-35F8-4B32-BBB9-5DD3199A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940FE-F79A-4594-951F-B24380BF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96350-D551-43E9-A255-BF940D25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F8E481-2C94-4963-AA4C-E544B11F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183C62-9515-41F1-BFDC-D4E8E44B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03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14FC40-198C-49D0-A757-C0F10E64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6633E2-8116-4CF1-BC75-719A8E44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E24127-2D08-41FE-85E8-F2B3D951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50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AA566-3276-4FB0-9BCB-5E4BBC80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18657-9F5B-4F21-A3BE-91C708005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81D756-8CBD-4748-91D9-515234DE4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138BFC-991C-46FB-9890-596853D3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B4B7D2-A1DA-4497-8A07-4CBC8404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4E5E6-8C1A-4939-ACF2-CA95FCA5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F5E1F-E8DD-4FA6-95BD-2A3071B35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2E0807-4D7E-486D-9F42-D620DCCBF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8901B1-05F3-4887-BC5D-E97E65713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F10297-451A-4C9A-8547-037FC724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F25-07DF-48C7-908F-CDD7BE2712F9}" type="datetimeFigureOut">
              <a:rPr lang="zh-CN" altLang="en-US" smtClean="0"/>
              <a:pPr/>
              <a:t>2020/10/20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FE79C-CCBC-46BA-B99A-92864605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DADF1E-1E74-4698-B367-0EA9ABE8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74998-A7BB-4667-8E19-754D5FC4FE2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AFBC89-1C96-45CE-9D30-8AE9E593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3EB91F-3852-40E3-B56F-E28AED0A9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A5AE44-7823-43FE-A2AC-D1F2A32B6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F78D0-1350-477F-966C-71ACE874E15F}" type="datetimeFigureOut">
              <a:rPr lang="zh-CN" altLang="en-US" smtClean="0"/>
              <a:t>2020/10/20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C93D3B-DBDA-4C58-9260-E416B0C39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0E3F8-B15A-4272-AC5F-581230522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979C0-9ECE-43F6-977E-0ED9FFBA55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F1E52D-A6ED-4040-8C25-ACE8101FD7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78A8495-5EEA-4109-B3EE-9D8EE85DEC3A}"/>
              </a:ext>
            </a:extLst>
          </p:cNvPr>
          <p:cNvGrpSpPr/>
          <p:nvPr userDrawn="1"/>
        </p:nvGrpSpPr>
        <p:grpSpPr>
          <a:xfrm>
            <a:off x="184428" y="172313"/>
            <a:ext cx="4079746" cy="523220"/>
            <a:chOff x="184428" y="172313"/>
            <a:chExt cx="4079746" cy="523220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60B2BD6-5D41-40E0-B79E-C648E315EBCB}"/>
                </a:ext>
              </a:extLst>
            </p:cNvPr>
            <p:cNvSpPr txBox="1"/>
            <p:nvPr/>
          </p:nvSpPr>
          <p:spPr>
            <a:xfrm>
              <a:off x="1264953" y="172313"/>
              <a:ext cx="2999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800" dirty="0">
                <a:solidFill>
                  <a:schemeClr val="bg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endParaRPr>
            </a:p>
          </p:txBody>
        </p:sp>
        <p:sp>
          <p:nvSpPr>
            <p:cNvPr id="10" name="箭头: V 形 9">
              <a:extLst>
                <a:ext uri="{FF2B5EF4-FFF2-40B4-BE49-F238E27FC236}">
                  <a16:creationId xmlns:a16="http://schemas.microsoft.com/office/drawing/2014/main" id="{867330CF-71EF-4F56-8951-AB80481B2919}"/>
                </a:ext>
              </a:extLst>
            </p:cNvPr>
            <p:cNvSpPr/>
            <p:nvPr/>
          </p:nvSpPr>
          <p:spPr>
            <a:xfrm>
              <a:off x="184428" y="228529"/>
              <a:ext cx="299521" cy="345730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1" name="箭头: V 形 10">
              <a:extLst>
                <a:ext uri="{FF2B5EF4-FFF2-40B4-BE49-F238E27FC236}">
                  <a16:creationId xmlns:a16="http://schemas.microsoft.com/office/drawing/2014/main" id="{80E1D9CE-CBFA-49B7-BB6C-B9D1E346421A}"/>
                </a:ext>
              </a:extLst>
            </p:cNvPr>
            <p:cNvSpPr/>
            <p:nvPr/>
          </p:nvSpPr>
          <p:spPr>
            <a:xfrm>
              <a:off x="901816" y="228529"/>
              <a:ext cx="299521" cy="345730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2" name="箭头: V 形 11">
              <a:extLst>
                <a:ext uri="{FF2B5EF4-FFF2-40B4-BE49-F238E27FC236}">
                  <a16:creationId xmlns:a16="http://schemas.microsoft.com/office/drawing/2014/main" id="{CDDE474B-6BFE-4D6A-966A-61514BA4D274}"/>
                </a:ext>
              </a:extLst>
            </p:cNvPr>
            <p:cNvSpPr/>
            <p:nvPr/>
          </p:nvSpPr>
          <p:spPr>
            <a:xfrm>
              <a:off x="538205" y="228529"/>
              <a:ext cx="299521" cy="345730"/>
            </a:xfrm>
            <a:prstGeom prst="chevron">
              <a:avLst/>
            </a:pr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833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6A32F8-3FD5-4DA5-9B40-8F410E6F7484}"/>
              </a:ext>
            </a:extLst>
          </p:cNvPr>
          <p:cNvSpPr/>
          <p:nvPr/>
        </p:nvSpPr>
        <p:spPr>
          <a:xfrm>
            <a:off x="66675" y="0"/>
            <a:ext cx="12192000" cy="68580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D7FE15-DFB6-4D1F-BE07-49C91A33AA34}"/>
              </a:ext>
            </a:extLst>
          </p:cNvPr>
          <p:cNvSpPr/>
          <p:nvPr/>
        </p:nvSpPr>
        <p:spPr>
          <a:xfrm>
            <a:off x="6652009" y="0"/>
            <a:ext cx="3938953" cy="6858000"/>
          </a:xfrm>
          <a:custGeom>
            <a:avLst/>
            <a:gdLst>
              <a:gd name="connsiteX0" fmla="*/ 0 w 2100105"/>
              <a:gd name="connsiteY0" fmla="*/ 0 h 6858000"/>
              <a:gd name="connsiteX1" fmla="*/ 2100105 w 2100105"/>
              <a:gd name="connsiteY1" fmla="*/ 0 h 6858000"/>
              <a:gd name="connsiteX2" fmla="*/ 2100105 w 2100105"/>
              <a:gd name="connsiteY2" fmla="*/ 6858000 h 6858000"/>
              <a:gd name="connsiteX3" fmla="*/ 0 w 2100105"/>
              <a:gd name="connsiteY3" fmla="*/ 6858000 h 6858000"/>
              <a:gd name="connsiteX4" fmla="*/ 0 w 2100105"/>
              <a:gd name="connsiteY4" fmla="*/ 0 h 6858000"/>
              <a:gd name="connsiteX0" fmla="*/ 0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0 w 3938953"/>
              <a:gd name="connsiteY4" fmla="*/ 0 h 6858000"/>
              <a:gd name="connsiteX0" fmla="*/ 1969477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1969477 w 39389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953" h="6858000">
                <a:moveTo>
                  <a:pt x="1969477" y="0"/>
                </a:moveTo>
                <a:lnTo>
                  <a:pt x="3938953" y="10049"/>
                </a:lnTo>
                <a:lnTo>
                  <a:pt x="2100105" y="6858000"/>
                </a:lnTo>
                <a:lnTo>
                  <a:pt x="0" y="6858000"/>
                </a:lnTo>
                <a:lnTo>
                  <a:pt x="1969477" y="0"/>
                </a:lnTo>
                <a:close/>
              </a:path>
            </a:pathLst>
          </a:cu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F71DC3-2903-44D5-9EF4-5E30D9B86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563" y="1094234"/>
            <a:ext cx="7795468" cy="5497664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79DF10-6688-43F5-9885-6C67973599A1}"/>
              </a:ext>
            </a:extLst>
          </p:cNvPr>
          <p:cNvCxnSpPr/>
          <p:nvPr/>
        </p:nvCxnSpPr>
        <p:spPr>
          <a:xfrm>
            <a:off x="7707922" y="3542986"/>
            <a:ext cx="182712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286A63-D97C-43DD-AB6E-4D39EA178775}"/>
              </a:ext>
            </a:extLst>
          </p:cNvPr>
          <p:cNvSpPr txBox="1"/>
          <p:nvPr/>
        </p:nvSpPr>
        <p:spPr>
          <a:xfrm>
            <a:off x="6062874" y="2580371"/>
            <a:ext cx="5070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44485E"/>
                </a:solidFill>
                <a:latin typeface="Broadway" panose="04040905080002020502" pitchFamily="82" charset="0"/>
                <a:ea typeface="思源黑体 CN Heavy" panose="02010600030101010101" charset="-122"/>
              </a:rPr>
              <a:t>智能</a:t>
            </a:r>
            <a:r>
              <a:rPr lang="zh-CN" altLang="en-US" sz="4800" dirty="0">
                <a:solidFill>
                  <a:schemeClr val="accent5"/>
                </a:solidFill>
                <a:latin typeface="Broadway" panose="04040905080002020502" pitchFamily="82" charset="0"/>
                <a:ea typeface="思源黑体 CN Heavy" panose="02010600030101010101" charset="-122"/>
              </a:rPr>
              <a:t>监控</a:t>
            </a:r>
            <a:r>
              <a:rPr lang="zh-CN" altLang="en-US" sz="4800" dirty="0">
                <a:solidFill>
                  <a:srgbClr val="44485E"/>
                </a:solidFill>
                <a:latin typeface="Broadway" panose="04040905080002020502" pitchFamily="82" charset="0"/>
                <a:ea typeface="思源黑体 CN Heavy" panose="02010600030101010101" charset="-122"/>
              </a:rPr>
              <a:t>系统</a:t>
            </a:r>
            <a:endParaRPr kumimoji="0" lang="zh-CN" altLang="en-US" sz="4800" strike="noStrike" kern="1200" cap="none" spc="0" normalizeH="0" baseline="0" noProof="0" dirty="0">
              <a:ln>
                <a:noFill/>
              </a:ln>
              <a:solidFill>
                <a:srgbClr val="44485E"/>
              </a:solidFill>
              <a:uLnTx/>
              <a:uFillTx/>
              <a:latin typeface="Broadway" panose="04040905080002020502" pitchFamily="82" charset="0"/>
              <a:ea typeface="思源黑体 CN Heavy" panose="02010600030101010101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3F445A-C7F3-4F7A-8569-30B514FE4EFB}"/>
              </a:ext>
            </a:extLst>
          </p:cNvPr>
          <p:cNvSpPr txBox="1"/>
          <p:nvPr/>
        </p:nvSpPr>
        <p:spPr>
          <a:xfrm>
            <a:off x="6981584" y="3689177"/>
            <a:ext cx="3232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rlemagne Std" panose="04020705060702020204" pitchFamily="82" charset="0"/>
                <a:ea typeface="思源黑体 CN Light" panose="02010600030101010101" charset="-122"/>
              </a:rPr>
              <a:t>Intelligent monitoring system</a:t>
            </a:r>
            <a:endParaRPr kumimoji="0" lang="zh-CN" altLang="en-US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harlemagne Std" panose="04020705060702020204" pitchFamily="82" charset="0"/>
              <a:ea typeface="思源黑体 CN Light" panose="02010600030101010101" charset="-122"/>
            </a:endParaRPr>
          </a:p>
        </p:txBody>
      </p:sp>
      <p:pic>
        <p:nvPicPr>
          <p:cNvPr id="4" name="Andy Mei - Faded (钢琴版)">
            <a:hlinkClick r:id="" action="ppaction://media"/>
            <a:extLst>
              <a:ext uri="{FF2B5EF4-FFF2-40B4-BE49-F238E27FC236}">
                <a16:creationId xmlns:a16="http://schemas.microsoft.com/office/drawing/2014/main" id="{88FBEE0E-7D48-4781-BA42-EAC8D76EC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66102" y="0"/>
            <a:ext cx="266102" cy="2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FE67BB7-31F5-4E93-A987-E851904D3428}"/>
              </a:ext>
            </a:extLst>
          </p:cNvPr>
          <p:cNvSpPr/>
          <p:nvPr/>
        </p:nvSpPr>
        <p:spPr>
          <a:xfrm>
            <a:off x="0" y="0"/>
            <a:ext cx="9798909" cy="6858000"/>
          </a:xfrm>
          <a:custGeom>
            <a:avLst/>
            <a:gdLst>
              <a:gd name="connsiteX0" fmla="*/ 0 w 6993924"/>
              <a:gd name="connsiteY0" fmla="*/ 0 h 6858000"/>
              <a:gd name="connsiteX1" fmla="*/ 6993924 w 6993924"/>
              <a:gd name="connsiteY1" fmla="*/ 0 h 6858000"/>
              <a:gd name="connsiteX2" fmla="*/ 6993924 w 6993924"/>
              <a:gd name="connsiteY2" fmla="*/ 6858000 h 6858000"/>
              <a:gd name="connsiteX3" fmla="*/ 0 w 6993924"/>
              <a:gd name="connsiteY3" fmla="*/ 6858000 h 6858000"/>
              <a:gd name="connsiteX4" fmla="*/ 0 w 6993924"/>
              <a:gd name="connsiteY4" fmla="*/ 0 h 6858000"/>
              <a:gd name="connsiteX0" fmla="*/ 0 w 7006281"/>
              <a:gd name="connsiteY0" fmla="*/ 0 h 6858000"/>
              <a:gd name="connsiteX1" fmla="*/ 6993924 w 7006281"/>
              <a:gd name="connsiteY1" fmla="*/ 0 h 6858000"/>
              <a:gd name="connsiteX2" fmla="*/ 7006281 w 7006281"/>
              <a:gd name="connsiteY2" fmla="*/ 4979773 h 6858000"/>
              <a:gd name="connsiteX3" fmla="*/ 0 w 7006281"/>
              <a:gd name="connsiteY3" fmla="*/ 6858000 h 6858000"/>
              <a:gd name="connsiteX4" fmla="*/ 0 w 700628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281" h="6858000">
                <a:moveTo>
                  <a:pt x="0" y="0"/>
                </a:moveTo>
                <a:lnTo>
                  <a:pt x="6993924" y="0"/>
                </a:lnTo>
                <a:lnTo>
                  <a:pt x="7006281" y="497977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92FDDB2C-0A76-431D-B512-AEADE0AA6C7B}"/>
              </a:ext>
            </a:extLst>
          </p:cNvPr>
          <p:cNvSpPr/>
          <p:nvPr/>
        </p:nvSpPr>
        <p:spPr>
          <a:xfrm>
            <a:off x="549252" y="1636422"/>
            <a:ext cx="5284620" cy="2185214"/>
          </a:xfrm>
          <a:prstGeom prst="rect">
            <a:avLst/>
          </a:prstGeom>
          <a:solidFill>
            <a:schemeClr val="bg1"/>
          </a:solidFill>
          <a:effectLst>
            <a:outerShdw blurRad="355600" dist="38100" dir="5400000" sx="128000" sy="128000" algn="t" rotWithShape="0">
              <a:prstClr val="black">
                <a:alpha val="7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4000" dirty="0">
                <a:solidFill>
                  <a:srgbClr val="FFC000"/>
                </a:solidFill>
              </a:rPr>
              <a:t>传统的流动成本饼状图</a:t>
            </a:r>
            <a:endParaRPr lang="en-US" altLang="zh-CN" sz="4000" dirty="0">
              <a:solidFill>
                <a:srgbClr val="FFC000"/>
              </a:solidFill>
            </a:endParaRPr>
          </a:p>
          <a:p>
            <a:endParaRPr lang="zh-CN" altLang="zh-CN" sz="4000" dirty="0">
              <a:solidFill>
                <a:schemeClr val="accent1"/>
              </a:solidFill>
            </a:endParaRPr>
          </a:p>
          <a:p>
            <a:pPr algn="ctr"/>
            <a:r>
              <a:rPr lang="zh-CN" altLang="zh-CN" sz="2800" dirty="0">
                <a:solidFill>
                  <a:schemeClr val="accent1"/>
                </a:solidFill>
              </a:rPr>
              <a:t>人力成本占了绝大多数比例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algn="ctr"/>
            <a:endParaRPr lang="zh-CN" altLang="zh-CN" sz="2800" dirty="0">
              <a:solidFill>
                <a:schemeClr val="accen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FC52AA-03F0-4CA1-AFFD-27D8B2609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351" y="1260125"/>
            <a:ext cx="5553557" cy="3641676"/>
          </a:xfrm>
          <a:prstGeom prst="rect">
            <a:avLst/>
          </a:prstGeom>
          <a:effectLst>
            <a:outerShdw blurRad="393700" sx="106000" sy="106000" algn="ctr" rotWithShape="0">
              <a:prstClr val="black">
                <a:alpha val="1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51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FE67BB7-31F5-4E93-A987-E851904D3428}"/>
              </a:ext>
            </a:extLst>
          </p:cNvPr>
          <p:cNvSpPr/>
          <p:nvPr/>
        </p:nvSpPr>
        <p:spPr>
          <a:xfrm>
            <a:off x="0" y="0"/>
            <a:ext cx="9798909" cy="6858000"/>
          </a:xfrm>
          <a:custGeom>
            <a:avLst/>
            <a:gdLst>
              <a:gd name="connsiteX0" fmla="*/ 0 w 6993924"/>
              <a:gd name="connsiteY0" fmla="*/ 0 h 6858000"/>
              <a:gd name="connsiteX1" fmla="*/ 6993924 w 6993924"/>
              <a:gd name="connsiteY1" fmla="*/ 0 h 6858000"/>
              <a:gd name="connsiteX2" fmla="*/ 6993924 w 6993924"/>
              <a:gd name="connsiteY2" fmla="*/ 6858000 h 6858000"/>
              <a:gd name="connsiteX3" fmla="*/ 0 w 6993924"/>
              <a:gd name="connsiteY3" fmla="*/ 6858000 h 6858000"/>
              <a:gd name="connsiteX4" fmla="*/ 0 w 6993924"/>
              <a:gd name="connsiteY4" fmla="*/ 0 h 6858000"/>
              <a:gd name="connsiteX0" fmla="*/ 0 w 7006281"/>
              <a:gd name="connsiteY0" fmla="*/ 0 h 6858000"/>
              <a:gd name="connsiteX1" fmla="*/ 6993924 w 7006281"/>
              <a:gd name="connsiteY1" fmla="*/ 0 h 6858000"/>
              <a:gd name="connsiteX2" fmla="*/ 7006281 w 7006281"/>
              <a:gd name="connsiteY2" fmla="*/ 4979773 h 6858000"/>
              <a:gd name="connsiteX3" fmla="*/ 0 w 7006281"/>
              <a:gd name="connsiteY3" fmla="*/ 6858000 h 6858000"/>
              <a:gd name="connsiteX4" fmla="*/ 0 w 700628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6281" h="6858000">
                <a:moveTo>
                  <a:pt x="0" y="0"/>
                </a:moveTo>
                <a:lnTo>
                  <a:pt x="6993924" y="0"/>
                </a:lnTo>
                <a:lnTo>
                  <a:pt x="7006281" y="497977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92FDDB2C-0A76-431D-B512-AEADE0AA6C7B}"/>
              </a:ext>
            </a:extLst>
          </p:cNvPr>
          <p:cNvSpPr/>
          <p:nvPr/>
        </p:nvSpPr>
        <p:spPr>
          <a:xfrm>
            <a:off x="393093" y="1697901"/>
            <a:ext cx="5397398" cy="2062103"/>
          </a:xfrm>
          <a:prstGeom prst="rect">
            <a:avLst/>
          </a:prstGeom>
          <a:solidFill>
            <a:schemeClr val="bg1"/>
          </a:solidFill>
          <a:effectLst>
            <a:outerShdw blurRad="355600" dist="38100" dir="5400000" sx="128000" sy="128000" algn="t" rotWithShape="0">
              <a:prstClr val="black">
                <a:alpha val="7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zh-CN" sz="4000" dirty="0">
                <a:solidFill>
                  <a:srgbClr val="92D050"/>
                </a:solidFill>
              </a:rPr>
              <a:t>创新的流动成本饼状图</a:t>
            </a:r>
            <a:endParaRPr lang="en-US" altLang="zh-CN" sz="4000" dirty="0">
              <a:solidFill>
                <a:srgbClr val="92D050"/>
              </a:solidFill>
            </a:endParaRPr>
          </a:p>
          <a:p>
            <a:endParaRPr lang="zh-CN" altLang="zh-CN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CN" altLang="zh-CN" sz="2400" dirty="0">
                <a:solidFill>
                  <a:schemeClr val="accent1"/>
                </a:solidFill>
              </a:rPr>
              <a:t>高昂的研发成本</a:t>
            </a:r>
          </a:p>
          <a:p>
            <a:endParaRPr lang="zh-CN" altLang="zh-CN" sz="2400" dirty="0">
              <a:solidFill>
                <a:schemeClr val="accen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FC52AA-03F0-4CA1-AFFD-27D8B2609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351" y="1260125"/>
            <a:ext cx="5553556" cy="3641676"/>
          </a:xfrm>
          <a:prstGeom prst="rect">
            <a:avLst/>
          </a:prstGeom>
          <a:effectLst>
            <a:outerShdw blurRad="393700" sx="106000" sy="106000" algn="ctr" rotWithShape="0">
              <a:prstClr val="black">
                <a:alpha val="17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FB42E0-DCFF-4DFA-8415-4767374F4C66}"/>
              </a:ext>
            </a:extLst>
          </p:cNvPr>
          <p:cNvSpPr/>
          <p:nvPr/>
        </p:nvSpPr>
        <p:spPr>
          <a:xfrm>
            <a:off x="393093" y="1355954"/>
            <a:ext cx="5397398" cy="3170099"/>
          </a:xfrm>
          <a:prstGeom prst="rect">
            <a:avLst/>
          </a:prstGeom>
          <a:solidFill>
            <a:schemeClr val="bg1"/>
          </a:solidFill>
          <a:effectLst>
            <a:outerShdw blurRad="355600" dist="38100" dir="5400000" sx="128000" sy="128000" algn="t" rotWithShape="0">
              <a:prstClr val="black">
                <a:alpha val="7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zh-CN" sz="4000" dirty="0">
                <a:solidFill>
                  <a:schemeClr val="accent2"/>
                </a:solidFill>
              </a:rPr>
              <a:t>解决方案</a:t>
            </a:r>
            <a:endParaRPr lang="zh-CN" altLang="zh-CN" dirty="0">
              <a:solidFill>
                <a:schemeClr val="accent2"/>
              </a:solidFill>
            </a:endParaRPr>
          </a:p>
          <a:p>
            <a:endParaRPr lang="zh-CN" altLang="zh-CN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1"/>
                </a:solidFill>
              </a:rPr>
              <a:t>    1.</a:t>
            </a:r>
            <a:r>
              <a:rPr lang="zh-CN" altLang="zh-CN" sz="2400" dirty="0">
                <a:solidFill>
                  <a:schemeClr val="accent1"/>
                </a:solidFill>
              </a:rPr>
              <a:t>将主要载体由硬件变为软件部分</a:t>
            </a:r>
          </a:p>
          <a:p>
            <a:r>
              <a:rPr lang="en-US" altLang="zh-CN" sz="2400" dirty="0">
                <a:solidFill>
                  <a:schemeClr val="accent1"/>
                </a:solidFill>
              </a:rPr>
              <a:t>    2.</a:t>
            </a:r>
            <a:r>
              <a:rPr lang="zh-CN" altLang="zh-CN" sz="2400" dirty="0">
                <a:solidFill>
                  <a:schemeClr val="accent1"/>
                </a:solidFill>
              </a:rPr>
              <a:t>采用云服务器进行维护</a:t>
            </a:r>
          </a:p>
          <a:p>
            <a:r>
              <a:rPr lang="en-US" altLang="zh-CN" sz="2400" dirty="0">
                <a:solidFill>
                  <a:schemeClr val="accent1"/>
                </a:solidFill>
              </a:rPr>
              <a:t>    3.</a:t>
            </a:r>
            <a:r>
              <a:rPr lang="zh-CN" altLang="zh-CN" sz="2400" dirty="0">
                <a:solidFill>
                  <a:schemeClr val="accent1"/>
                </a:solidFill>
              </a:rPr>
              <a:t>大大地节省了研发成本</a:t>
            </a:r>
          </a:p>
          <a:p>
            <a:r>
              <a:rPr lang="en-US" altLang="zh-CN" sz="2400" dirty="0">
                <a:solidFill>
                  <a:schemeClr val="accent1"/>
                </a:solidFill>
              </a:rPr>
              <a:t>    4.</a:t>
            </a:r>
            <a:r>
              <a:rPr lang="zh-CN" altLang="zh-CN" sz="2400" dirty="0">
                <a:solidFill>
                  <a:schemeClr val="accent1"/>
                </a:solidFill>
              </a:rPr>
              <a:t>缓解了全新产品的经济压力问题</a:t>
            </a:r>
          </a:p>
          <a:p>
            <a:endParaRPr lang="zh-CN" altLang="zh-C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6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8519CBDA-8EBE-4E50-8620-FD4E0D058EE5}"/>
              </a:ext>
            </a:extLst>
          </p:cNvPr>
          <p:cNvSpPr/>
          <p:nvPr/>
        </p:nvSpPr>
        <p:spPr>
          <a:xfrm>
            <a:off x="0" y="3762694"/>
            <a:ext cx="12192000" cy="1817012"/>
          </a:xfrm>
          <a:prstGeom prst="rect">
            <a:avLst/>
          </a:prstGeom>
          <a:solidFill>
            <a:schemeClr val="accent5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BD0996-DBBB-4259-8724-1B0485326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74" y="-1496380"/>
            <a:ext cx="7012098" cy="525907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5E4FAB5-7E29-4305-AB41-633AB8B7133B}"/>
              </a:ext>
            </a:extLst>
          </p:cNvPr>
          <p:cNvGrpSpPr/>
          <p:nvPr/>
        </p:nvGrpSpPr>
        <p:grpSpPr>
          <a:xfrm>
            <a:off x="2144021" y="1763554"/>
            <a:ext cx="7903957" cy="1665446"/>
            <a:chOff x="2144022" y="2794394"/>
            <a:chExt cx="7903957" cy="1665446"/>
          </a:xfrm>
        </p:grpSpPr>
        <p:sp>
          <p:nvSpPr>
            <p:cNvPr id="2" name="TextBox 46"/>
            <p:cNvSpPr txBox="1"/>
            <p:nvPr/>
          </p:nvSpPr>
          <p:spPr>
            <a:xfrm>
              <a:off x="2144022" y="3875065"/>
              <a:ext cx="7903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Montserrat Semi" charset="0"/>
                </a:rPr>
                <a:t>技术创新和工程伦理的冲突问题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endParaRPr>
            </a:p>
          </p:txBody>
        </p:sp>
        <p:sp>
          <p:nvSpPr>
            <p:cNvPr id="3" name="TextBox 47"/>
            <p:cNvSpPr txBox="1">
              <a:spLocks/>
            </p:cNvSpPr>
            <p:nvPr/>
          </p:nvSpPr>
          <p:spPr>
            <a:xfrm>
              <a:off x="4042531" y="2794394"/>
              <a:ext cx="3801979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en Sans" panose="020B0606030504020204" pitchFamily="34" charset="0"/>
                </a:rPr>
                <a:t>问题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en Sans" panose="020B0606030504020204" pitchFamily="34" charset="0"/>
                </a:rPr>
                <a:t>2</a:t>
              </a:r>
              <a:endParaRPr kumimoji="0" lang="fr-CA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endParaRPr>
            </a:p>
          </p:txBody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2BB6B219-DAEB-4CB3-A1D9-54E6A194DEAA}"/>
              </a:ext>
            </a:extLst>
          </p:cNvPr>
          <p:cNvSpPr txBox="1"/>
          <p:nvPr/>
        </p:nvSpPr>
        <p:spPr>
          <a:xfrm>
            <a:off x="746449" y="3901941"/>
            <a:ext cx="11010122" cy="211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white">
                    <a:lumMod val="50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      </a:t>
            </a:r>
            <a:r>
              <a:rPr lang="zh-CN" altLang="zh-CN" sz="32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采用统一的数据库管理系统对视频信息进行采集和存储</a:t>
            </a:r>
            <a:r>
              <a:rPr lang="zh-CN" altLang="en-US" sz="32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，</a:t>
            </a:r>
            <a:r>
              <a:rPr lang="zh-CN" altLang="zh-CN" sz="32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带来了更多的信息安全问题</a:t>
            </a:r>
            <a:r>
              <a:rPr lang="zh-CN" altLang="en-US" sz="32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，</a:t>
            </a:r>
            <a:r>
              <a:rPr lang="zh-CN" altLang="zh-CN" sz="32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有可能泄露用户个人隐私、公司企业机密等</a:t>
            </a:r>
            <a:r>
              <a:rPr lang="zh-CN" altLang="en-US" sz="32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。</a:t>
            </a:r>
            <a:endParaRPr lang="zh-CN" altLang="zh-CN" sz="3200" dirty="0">
              <a:solidFill>
                <a:schemeClr val="accent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Light" panose="020B0502040204020203" pitchFamily="34" charset="0"/>
            </a:endParaRPr>
          </a:p>
          <a:p>
            <a:pPr algn="just">
              <a:lnSpc>
                <a:spcPct val="120000"/>
              </a:lnSpc>
              <a:buClr>
                <a:srgbClr val="5E5E5E"/>
              </a:buClr>
              <a:buSzPct val="25000"/>
              <a:defRPr/>
            </a:pPr>
            <a:endParaRPr lang="zh-CN" altLang="zh-CN" sz="3200" b="1" dirty="0">
              <a:solidFill>
                <a:prstClr val="white">
                  <a:lumMod val="50000"/>
                </a:prst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5B6735-E8CC-47D7-BECB-91B66CFD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9717">
            <a:off x="-65579" y="1995030"/>
            <a:ext cx="4628605" cy="3471454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456D097C-DF81-468F-AE92-E1C0B55EE52E}"/>
              </a:ext>
            </a:extLst>
          </p:cNvPr>
          <p:cNvSpPr/>
          <p:nvPr/>
        </p:nvSpPr>
        <p:spPr>
          <a:xfrm>
            <a:off x="3754211" y="2358345"/>
            <a:ext cx="7918704" cy="4301431"/>
          </a:xfrm>
          <a:prstGeom prst="roundRect">
            <a:avLst/>
          </a:pr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1" name="Shape 429">
            <a:extLst>
              <a:ext uri="{FF2B5EF4-FFF2-40B4-BE49-F238E27FC236}">
                <a16:creationId xmlns:a16="http://schemas.microsoft.com/office/drawing/2014/main" id="{97982D97-6C25-4F87-A0BA-C166BE4CD272}"/>
              </a:ext>
            </a:extLst>
          </p:cNvPr>
          <p:cNvSpPr/>
          <p:nvPr/>
        </p:nvSpPr>
        <p:spPr>
          <a:xfrm>
            <a:off x="1779188" y="5099904"/>
            <a:ext cx="5631411" cy="210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ct val="25000"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"/>
              <a:sym typeface="Montserrat"/>
            </a:endParaRPr>
          </a:p>
        </p:txBody>
      </p:sp>
      <p:sp>
        <p:nvSpPr>
          <p:cNvPr id="10" name="Shape 429">
            <a:extLst>
              <a:ext uri="{FF2B5EF4-FFF2-40B4-BE49-F238E27FC236}">
                <a16:creationId xmlns:a16="http://schemas.microsoft.com/office/drawing/2014/main" id="{0933F0F1-D1E2-42C1-BA03-6D4B372CDFF1}"/>
              </a:ext>
            </a:extLst>
          </p:cNvPr>
          <p:cNvSpPr/>
          <p:nvPr/>
        </p:nvSpPr>
        <p:spPr>
          <a:xfrm>
            <a:off x="4333153" y="2750390"/>
            <a:ext cx="6760819" cy="313229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just">
              <a:lnSpc>
                <a:spcPct val="120000"/>
              </a:lnSpc>
              <a:buClr>
                <a:srgbClr val="5E5E5E"/>
              </a:buClr>
              <a:buSzPct val="25000"/>
              <a:defRPr/>
            </a:pP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B38781-46E8-48E7-B253-ECE268FEDD4F}"/>
              </a:ext>
            </a:extLst>
          </p:cNvPr>
          <p:cNvGrpSpPr/>
          <p:nvPr/>
        </p:nvGrpSpPr>
        <p:grpSpPr>
          <a:xfrm>
            <a:off x="5018111" y="317919"/>
            <a:ext cx="3703320" cy="2119856"/>
            <a:chOff x="4633550" y="1043216"/>
            <a:chExt cx="4206679" cy="2446736"/>
          </a:xfrm>
        </p:grpSpPr>
        <p:sp>
          <p:nvSpPr>
            <p:cNvPr id="2" name="菱形 1">
              <a:extLst>
                <a:ext uri="{FF2B5EF4-FFF2-40B4-BE49-F238E27FC236}">
                  <a16:creationId xmlns:a16="http://schemas.microsoft.com/office/drawing/2014/main" id="{59F516BD-0740-42A6-80A2-57305D82EE24}"/>
                </a:ext>
              </a:extLst>
            </p:cNvPr>
            <p:cNvSpPr/>
            <p:nvPr/>
          </p:nvSpPr>
          <p:spPr>
            <a:xfrm>
              <a:off x="4633550" y="1043216"/>
              <a:ext cx="2446736" cy="2446736"/>
            </a:xfrm>
            <a:prstGeom prst="diamond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469900" dist="101600" sx="114000" sy="11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95B97504-A41D-4091-A718-2AAA7D830ADC}"/>
                </a:ext>
              </a:extLst>
            </p:cNvPr>
            <p:cNvSpPr/>
            <p:nvPr/>
          </p:nvSpPr>
          <p:spPr>
            <a:xfrm>
              <a:off x="6784330" y="1495714"/>
              <a:ext cx="1408200" cy="1408200"/>
            </a:xfrm>
            <a:prstGeom prst="diamond">
              <a:avLst/>
            </a:prstGeom>
            <a:solidFill>
              <a:srgbClr val="92D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EE2A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Shape 428"/>
            <p:cNvSpPr/>
            <p:nvPr/>
          </p:nvSpPr>
          <p:spPr>
            <a:xfrm>
              <a:off x="5093778" y="1990074"/>
              <a:ext cx="3746451" cy="891381"/>
            </a:xfrm>
            <a:prstGeom prst="rect">
              <a:avLst/>
            </a:prstGeom>
            <a:noFill/>
            <a:ln>
              <a:noFill/>
            </a:ln>
          </p:spPr>
          <p:txBody>
            <a:bodyPr lIns="25400" tIns="25400" rIns="25400" bIns="254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Tx/>
                <a:buNone/>
                <a:tabLst/>
                <a:defRPr/>
              </a:pPr>
              <a:endParaRPr kumimoji="0" lang="it-IT" sz="2933" b="0" i="0" u="none" strike="noStrike" kern="1200" cap="none" spc="0" normalizeH="0" baseline="0" noProof="0" dirty="0">
                <a:ln>
                  <a:noFill/>
                </a:ln>
                <a:solidFill>
                  <a:srgbClr val="EF8DA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"/>
                <a:sym typeface="Montserra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52FB574-7853-49C3-83A9-1A6ABD0437F2}"/>
              </a:ext>
            </a:extLst>
          </p:cNvPr>
          <p:cNvSpPr txBox="1"/>
          <p:nvPr/>
        </p:nvSpPr>
        <p:spPr>
          <a:xfrm>
            <a:off x="4095974" y="2885548"/>
            <a:ext cx="72351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zh-CN" sz="2400" kern="100" dirty="0">
              <a:solidFill>
                <a:schemeClr val="accent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</a:rPr>
              <a:t>1.</a:t>
            </a: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</a:rPr>
              <a:t>制定</a:t>
            </a:r>
            <a:r>
              <a:rPr lang="zh-CN" altLang="en-US" sz="2800" dirty="0">
                <a:solidFill>
                  <a:schemeClr val="accent2"/>
                </a:solidFill>
                <a:ea typeface="思源黑体 CN Regular" panose="020B0500000000000000" pitchFamily="34" charset="-122"/>
              </a:rPr>
              <a:t>最小权限原则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ea typeface="思源黑体 CN Regular" panose="020B0500000000000000" pitchFamily="34" charset="-122"/>
            </a:endParaRPr>
          </a:p>
          <a:p>
            <a:pPr algn="just"/>
            <a:endParaRPr lang="zh-CN" altLang="zh-CN" sz="2800" dirty="0">
              <a:solidFill>
                <a:prstClr val="white">
                  <a:lumMod val="50000"/>
                </a:prstClr>
              </a:solidFill>
              <a:ea typeface="思源黑体 CN Regular" panose="020B0500000000000000" pitchFamily="34" charset="-122"/>
            </a:endParaRPr>
          </a:p>
          <a:p>
            <a:pPr algn="just"/>
            <a:r>
              <a:rPr lang="en-US" altLang="zh-CN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</a:rPr>
              <a:t>2.</a:t>
            </a: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</a:rPr>
              <a:t>服务器数据库的防火墙</a:t>
            </a:r>
            <a:r>
              <a:rPr lang="zh-CN" altLang="en-US" sz="2800" dirty="0">
                <a:solidFill>
                  <a:schemeClr val="accent2"/>
                </a:solidFill>
                <a:ea typeface="思源黑体 CN Regular" panose="020B0500000000000000" pitchFamily="34" charset="-122"/>
              </a:rPr>
              <a:t>设置流量切断规则</a:t>
            </a:r>
            <a:endParaRPr lang="en-US" altLang="zh-CN" sz="2800" dirty="0">
              <a:solidFill>
                <a:schemeClr val="accent2"/>
              </a:solidFill>
              <a:ea typeface="思源黑体 CN Regular" panose="020B0500000000000000" pitchFamily="34" charset="-122"/>
            </a:endParaRPr>
          </a:p>
          <a:p>
            <a:pPr algn="just"/>
            <a:endParaRPr lang="zh-CN" altLang="zh-CN" sz="2800" dirty="0">
              <a:solidFill>
                <a:prstClr val="white">
                  <a:lumMod val="50000"/>
                </a:prstClr>
              </a:solidFill>
              <a:ea typeface="思源黑体 CN Regular" panose="020B0500000000000000" pitchFamily="34" charset="-122"/>
            </a:endParaRPr>
          </a:p>
          <a:p>
            <a:pPr algn="just"/>
            <a:r>
              <a:rPr lang="en-US" altLang="zh-CN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</a:rPr>
              <a:t>3.</a:t>
            </a:r>
            <a:r>
              <a:rPr lang="zh-CN" altLang="en-US" sz="2800" dirty="0">
                <a:solidFill>
                  <a:schemeClr val="accent2"/>
                </a:solidFill>
                <a:ea typeface="思源黑体 CN Regular" panose="020B0500000000000000" pitchFamily="34" charset="-122"/>
              </a:rPr>
              <a:t>相互监督</a:t>
            </a:r>
            <a:r>
              <a:rPr lang="zh-CN" altLang="en-US" sz="2800" dirty="0">
                <a:solidFill>
                  <a:prstClr val="white">
                    <a:lumMod val="50000"/>
                  </a:prstClr>
                </a:solidFill>
                <a:ea typeface="思源黑体 CN Regular" panose="020B0500000000000000" pitchFamily="34" charset="-122"/>
              </a:rPr>
              <a:t> 运维、安全、技术人员都接受互相的命令日志告警</a:t>
            </a:r>
            <a:endParaRPr lang="en-US" altLang="zh-CN" sz="2800" dirty="0">
              <a:solidFill>
                <a:prstClr val="white">
                  <a:lumMod val="50000"/>
                </a:prstClr>
              </a:solidFill>
              <a:ea typeface="思源黑体 CN Regular" panose="020B0500000000000000" pitchFamily="34" charset="-122"/>
            </a:endParaRPr>
          </a:p>
          <a:p>
            <a:pPr algn="just"/>
            <a:endParaRPr lang="zh-CN" altLang="zh-CN" sz="2400" dirty="0">
              <a:solidFill>
                <a:prstClr val="white">
                  <a:lumMod val="50000"/>
                </a:prstClr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C872F7-2721-48FB-AA1F-3D50F157D81E}"/>
              </a:ext>
            </a:extLst>
          </p:cNvPr>
          <p:cNvSpPr txBox="1"/>
          <p:nvPr/>
        </p:nvSpPr>
        <p:spPr>
          <a:xfrm>
            <a:off x="5201024" y="1077389"/>
            <a:ext cx="19327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100" dirty="0">
                <a:solidFill>
                  <a:schemeClr val="accent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解决方案</a:t>
            </a:r>
            <a:endParaRPr lang="en-US" altLang="zh-CN" sz="3200" b="1" kern="100" dirty="0">
              <a:solidFill>
                <a:schemeClr val="accent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63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6A32F8-3FD5-4DA5-9B40-8F410E6F74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D7FE15-DFB6-4D1F-BE07-49C91A33AA34}"/>
              </a:ext>
            </a:extLst>
          </p:cNvPr>
          <p:cNvSpPr/>
          <p:nvPr/>
        </p:nvSpPr>
        <p:spPr>
          <a:xfrm>
            <a:off x="6652009" y="0"/>
            <a:ext cx="3938953" cy="6858000"/>
          </a:xfrm>
          <a:custGeom>
            <a:avLst/>
            <a:gdLst>
              <a:gd name="connsiteX0" fmla="*/ 0 w 2100105"/>
              <a:gd name="connsiteY0" fmla="*/ 0 h 6858000"/>
              <a:gd name="connsiteX1" fmla="*/ 2100105 w 2100105"/>
              <a:gd name="connsiteY1" fmla="*/ 0 h 6858000"/>
              <a:gd name="connsiteX2" fmla="*/ 2100105 w 2100105"/>
              <a:gd name="connsiteY2" fmla="*/ 6858000 h 6858000"/>
              <a:gd name="connsiteX3" fmla="*/ 0 w 2100105"/>
              <a:gd name="connsiteY3" fmla="*/ 6858000 h 6858000"/>
              <a:gd name="connsiteX4" fmla="*/ 0 w 2100105"/>
              <a:gd name="connsiteY4" fmla="*/ 0 h 6858000"/>
              <a:gd name="connsiteX0" fmla="*/ 0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0 w 3938953"/>
              <a:gd name="connsiteY4" fmla="*/ 0 h 6858000"/>
              <a:gd name="connsiteX0" fmla="*/ 1969477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1969477 w 39389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953" h="6858000">
                <a:moveTo>
                  <a:pt x="1969477" y="0"/>
                </a:moveTo>
                <a:lnTo>
                  <a:pt x="3938953" y="10049"/>
                </a:lnTo>
                <a:lnTo>
                  <a:pt x="2100105" y="6858000"/>
                </a:lnTo>
                <a:lnTo>
                  <a:pt x="0" y="6858000"/>
                </a:lnTo>
                <a:lnTo>
                  <a:pt x="1969477" y="0"/>
                </a:lnTo>
                <a:close/>
              </a:path>
            </a:pathLst>
          </a:cu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F71DC3-2903-44D5-9EF4-5E30D9B8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563" y="1094234"/>
            <a:ext cx="7795468" cy="5497664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79DF10-6688-43F5-9885-6C67973599A1}"/>
              </a:ext>
            </a:extLst>
          </p:cNvPr>
          <p:cNvCxnSpPr/>
          <p:nvPr/>
        </p:nvCxnSpPr>
        <p:spPr>
          <a:xfrm>
            <a:off x="7467600" y="4200211"/>
            <a:ext cx="182712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286A63-D97C-43DD-AB6E-4D39EA178775}"/>
              </a:ext>
            </a:extLst>
          </p:cNvPr>
          <p:cNvSpPr txBox="1"/>
          <p:nvPr/>
        </p:nvSpPr>
        <p:spPr>
          <a:xfrm>
            <a:off x="7090905" y="3231833"/>
            <a:ext cx="261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4485E"/>
                </a:solidFill>
                <a:effectLst/>
                <a:uLnTx/>
                <a:uFillTx/>
                <a:latin typeface="Broadway" panose="04040905080002020502" pitchFamily="82" charset="0"/>
                <a:ea typeface="思源黑体 CN Heavy" panose="02010600030101010101" charset="-122"/>
                <a:cs typeface="+mn-cs"/>
              </a:rPr>
              <a:t>第三章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F9E167-0C8E-4500-A2A9-589284BDFE18}"/>
              </a:ext>
            </a:extLst>
          </p:cNvPr>
          <p:cNvSpPr txBox="1"/>
          <p:nvPr/>
        </p:nvSpPr>
        <p:spPr>
          <a:xfrm>
            <a:off x="7775868" y="433759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ea typeface="思源黑体 CN Light" panose="02010600030101010101" charset="-122"/>
              </a:rPr>
              <a:t>技术创新</a:t>
            </a:r>
          </a:p>
        </p:txBody>
      </p:sp>
    </p:spTree>
    <p:extLst>
      <p:ext uri="{BB962C8B-B14F-4D97-AF65-F5344CB8AC3E}">
        <p14:creationId xmlns:p14="http://schemas.microsoft.com/office/powerpoint/2010/main" val="248606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0F743469-742B-4852-8919-DCA75E5CD5BF}"/>
              </a:ext>
            </a:extLst>
          </p:cNvPr>
          <p:cNvSpPr/>
          <p:nvPr/>
        </p:nvSpPr>
        <p:spPr>
          <a:xfrm>
            <a:off x="0" y="2397967"/>
            <a:ext cx="12192000" cy="2878369"/>
          </a:xfrm>
          <a:prstGeom prst="rect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6D9BC-F785-4696-A850-D77743EA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" y="739943"/>
            <a:ext cx="6610865" cy="4165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BE1AC3-CB78-4835-B67C-54154820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01" y="1581664"/>
            <a:ext cx="10206599" cy="51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5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0A3732-F890-44B8-B2A4-BCFF092D9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1310"/>
            <a:ext cx="4221591" cy="3166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B096B1-9F51-48A8-904E-98AF0531B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16" y="857003"/>
            <a:ext cx="7816645" cy="47115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3DAFF3-3E27-46E7-9E58-0B2E06DEC041}"/>
              </a:ext>
            </a:extLst>
          </p:cNvPr>
          <p:cNvSpPr txBox="1"/>
          <p:nvPr/>
        </p:nvSpPr>
        <p:spPr>
          <a:xfrm>
            <a:off x="1141661" y="857003"/>
            <a:ext cx="2185214" cy="56346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zh-CN" sz="3600" b="1" dirty="0">
                <a:solidFill>
                  <a:schemeClr val="tx2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智能视频安防系统架构</a:t>
            </a:r>
            <a:endParaRPr lang="en-US" altLang="zh-CN" sz="3600" b="1" dirty="0">
              <a:solidFill>
                <a:schemeClr val="tx2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3600" b="1" dirty="0">
              <a:solidFill>
                <a:schemeClr val="tx2"/>
              </a:solidFill>
            </a:endParaRPr>
          </a:p>
          <a:p>
            <a:r>
              <a:rPr lang="en-US" altLang="zh-CN" sz="32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4000" b="1" dirty="0">
                <a:solidFill>
                  <a:schemeClr val="accent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贝壳天眼</a:t>
            </a:r>
            <a:endParaRPr lang="en-US" altLang="zh-CN" sz="3200" b="1" dirty="0">
              <a:solidFill>
                <a:schemeClr val="accent1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00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69FEDB2-6371-4A5C-B9F5-C1A16D087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4176">
            <a:off x="7580255" y="1414235"/>
            <a:ext cx="4628605" cy="3471454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" y="4861649"/>
            <a:ext cx="12192000" cy="1886156"/>
          </a:xfrm>
          <a:prstGeom prst="rect">
            <a:avLst/>
          </a:prstGeom>
        </p:spPr>
      </p:pic>
      <p:sp>
        <p:nvSpPr>
          <p:cNvPr id="3" name="Rectangle 17">
            <a:extLst>
              <a:ext uri="{FF2B5EF4-FFF2-40B4-BE49-F238E27FC236}">
                <a16:creationId xmlns:a16="http://schemas.microsoft.com/office/drawing/2014/main" id="{E29EEB14-7FC1-432F-A64F-29DC7FB3B416}"/>
              </a:ext>
            </a:extLst>
          </p:cNvPr>
          <p:cNvSpPr/>
          <p:nvPr/>
        </p:nvSpPr>
        <p:spPr>
          <a:xfrm rot="16200000">
            <a:off x="-3311269" y="3007326"/>
            <a:ext cx="12192000" cy="1219198"/>
          </a:xfrm>
          <a:prstGeom prst="rect">
            <a:avLst/>
          </a:prstGeom>
          <a:solidFill>
            <a:schemeClr val="accent2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934" name="文本"/>
          <p:cNvSpPr>
            <a:spLocks noGrp="1"/>
          </p:cNvSpPr>
          <p:nvPr>
            <p:ph type="ctrTitle"/>
          </p:nvPr>
        </p:nvSpPr>
        <p:spPr>
          <a:xfrm>
            <a:off x="3446765" y="943441"/>
            <a:ext cx="5350906" cy="49483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166"/>
              </a:lnSpc>
            </a:pPr>
            <a:r>
              <a:rPr lang="zh-CN" altLang="en-US" sz="1969" dirty="0">
                <a:solidFill>
                  <a:schemeClr val="accent2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机器学习 多物体跟踪 行为识别等</a:t>
            </a:r>
            <a:endParaRPr kumimoji="1" lang="zh-CN" altLang="en-US" sz="1406" dirty="0">
              <a:solidFill>
                <a:schemeClr val="accent2"/>
              </a:solidFill>
            </a:endParaRPr>
          </a:p>
        </p:txBody>
      </p:sp>
      <p:sp>
        <p:nvSpPr>
          <p:cNvPr id="1990" name="文本"/>
          <p:cNvSpPr>
            <a:spLocks noGrp="1"/>
          </p:cNvSpPr>
          <p:nvPr>
            <p:ph type="ctrTitle"/>
          </p:nvPr>
        </p:nvSpPr>
        <p:spPr>
          <a:xfrm rot="2">
            <a:off x="3504647" y="351143"/>
            <a:ext cx="808542" cy="39290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3094"/>
              </a:lnSpc>
            </a:pPr>
            <a:r>
              <a:rPr lang="zh-CN" altLang="en-US" sz="2812" dirty="0">
                <a:solidFill>
                  <a:schemeClr val="accent1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算法</a:t>
            </a:r>
            <a:endParaRPr kumimoji="1" lang="zh-CN" altLang="en-US" sz="1406" dirty="0">
              <a:solidFill>
                <a:schemeClr val="accent1"/>
              </a:solidFill>
            </a:endParaRPr>
          </a:p>
        </p:txBody>
      </p:sp>
      <p:sp>
        <p:nvSpPr>
          <p:cNvPr id="3030" name="文本"/>
          <p:cNvSpPr>
            <a:spLocks noGrp="1"/>
          </p:cNvSpPr>
          <p:nvPr>
            <p:ph type="ctrTitle"/>
          </p:nvPr>
        </p:nvSpPr>
        <p:spPr>
          <a:xfrm>
            <a:off x="3446765" y="2647636"/>
            <a:ext cx="3833310" cy="27503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166"/>
              </a:lnSpc>
            </a:pPr>
            <a:r>
              <a:rPr lang="zh-CN" altLang="en-US" sz="1969" dirty="0">
                <a:solidFill>
                  <a:schemeClr val="accent2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集中管理 分布式监控系统</a:t>
            </a:r>
            <a:endParaRPr kumimoji="1" lang="zh-CN" altLang="en-US" sz="1406" dirty="0">
              <a:solidFill>
                <a:schemeClr val="accent2"/>
              </a:solidFill>
            </a:endParaRPr>
          </a:p>
        </p:txBody>
      </p:sp>
      <p:sp>
        <p:nvSpPr>
          <p:cNvPr id="4081" name="文本"/>
          <p:cNvSpPr>
            <a:spLocks noGrp="1"/>
          </p:cNvSpPr>
          <p:nvPr>
            <p:ph type="ctrTitle"/>
          </p:nvPr>
        </p:nvSpPr>
        <p:spPr>
          <a:xfrm rot="2">
            <a:off x="3504647" y="2116025"/>
            <a:ext cx="808542" cy="39290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3094"/>
              </a:lnSpc>
            </a:pPr>
            <a:r>
              <a:rPr lang="zh-CN" altLang="en-US" sz="2812" dirty="0">
                <a:solidFill>
                  <a:schemeClr val="accent1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网络</a:t>
            </a:r>
            <a:endParaRPr kumimoji="1" lang="zh-CN" altLang="en-US" sz="1406" dirty="0">
              <a:solidFill>
                <a:schemeClr val="accent1"/>
              </a:solidFill>
            </a:endParaRPr>
          </a:p>
        </p:txBody>
      </p:sp>
      <p:sp>
        <p:nvSpPr>
          <p:cNvPr id="5122" name="文本"/>
          <p:cNvSpPr>
            <a:spLocks noGrp="1"/>
          </p:cNvSpPr>
          <p:nvPr>
            <p:ph type="ctrTitle"/>
          </p:nvPr>
        </p:nvSpPr>
        <p:spPr>
          <a:xfrm>
            <a:off x="3504647" y="4259354"/>
            <a:ext cx="2984500" cy="27503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166"/>
              </a:lnSpc>
            </a:pPr>
            <a:r>
              <a:rPr lang="zh-CN" altLang="en-US" sz="1969" dirty="0">
                <a:solidFill>
                  <a:schemeClr val="accent2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SAN存储技术</a:t>
            </a:r>
            <a:endParaRPr kumimoji="1" lang="zh-CN" altLang="en-US" sz="1406" dirty="0">
              <a:solidFill>
                <a:schemeClr val="accent2"/>
              </a:solidFill>
            </a:endParaRPr>
          </a:p>
        </p:txBody>
      </p:sp>
      <p:sp>
        <p:nvSpPr>
          <p:cNvPr id="6168" name="文本"/>
          <p:cNvSpPr>
            <a:spLocks noGrp="1"/>
          </p:cNvSpPr>
          <p:nvPr>
            <p:ph type="ctrTitle"/>
          </p:nvPr>
        </p:nvSpPr>
        <p:spPr>
          <a:xfrm rot="2">
            <a:off x="3504647" y="3707514"/>
            <a:ext cx="808542" cy="39290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3094"/>
              </a:lnSpc>
            </a:pPr>
            <a:r>
              <a:rPr lang="zh-CN" altLang="en-US" sz="2812" dirty="0">
                <a:solidFill>
                  <a:schemeClr val="accent1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存储</a:t>
            </a:r>
            <a:endParaRPr kumimoji="1" lang="zh-CN" altLang="en-US" sz="1406" dirty="0">
              <a:solidFill>
                <a:schemeClr val="accent1"/>
              </a:solidFill>
            </a:endParaRPr>
          </a:p>
        </p:txBody>
      </p:sp>
      <p:pic>
        <p:nvPicPr>
          <p:cNvPr id="7209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441885" y="461140"/>
            <a:ext cx="631112" cy="757335"/>
          </a:xfrm>
          <a:prstGeom prst="rect">
            <a:avLst/>
          </a:prstGeom>
        </p:spPr>
      </p:pic>
      <p:pic>
        <p:nvPicPr>
          <p:cNvPr id="7675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422554" y="2249523"/>
            <a:ext cx="669773" cy="673147"/>
          </a:xfrm>
          <a:prstGeom prst="rect">
            <a:avLst/>
          </a:prstGeom>
        </p:spPr>
      </p:pic>
      <p:pic>
        <p:nvPicPr>
          <p:cNvPr id="8141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2488981" y="3742473"/>
            <a:ext cx="536920" cy="715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" grpId="0"/>
      <p:bldP spid="1990" grpId="0"/>
      <p:bldP spid="3030" grpId="0"/>
      <p:bldP spid="4081" grpId="0"/>
      <p:bldP spid="5122" grpId="0"/>
      <p:bldP spid="61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C7654425-741E-4A51-B7F4-F7CA38DBC171}"/>
              </a:ext>
            </a:extLst>
          </p:cNvPr>
          <p:cNvSpPr/>
          <p:nvPr/>
        </p:nvSpPr>
        <p:spPr>
          <a:xfrm>
            <a:off x="0" y="5723734"/>
            <a:ext cx="12192000" cy="717137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4F630B5-678C-4A71-988D-0EB87D49B0C3}"/>
              </a:ext>
            </a:extLst>
          </p:cNvPr>
          <p:cNvSpPr>
            <a:spLocks/>
          </p:cNvSpPr>
          <p:nvPr/>
        </p:nvSpPr>
        <p:spPr bwMode="auto">
          <a:xfrm rot="3181778">
            <a:off x="6180030" y="-1848420"/>
            <a:ext cx="5685188" cy="5664977"/>
          </a:xfrm>
          <a:custGeom>
            <a:avLst/>
            <a:gdLst>
              <a:gd name="T0" fmla="*/ 333 w 848"/>
              <a:gd name="T1" fmla="*/ 845 h 845"/>
              <a:gd name="T2" fmla="*/ 330 w 848"/>
              <a:gd name="T3" fmla="*/ 834 h 845"/>
              <a:gd name="T4" fmla="*/ 271 w 848"/>
              <a:gd name="T5" fmla="*/ 654 h 845"/>
              <a:gd name="T6" fmla="*/ 212 w 848"/>
              <a:gd name="T7" fmla="*/ 608 h 845"/>
              <a:gd name="T8" fmla="*/ 206 w 848"/>
              <a:gd name="T9" fmla="*/ 607 h 845"/>
              <a:gd name="T10" fmla="*/ 130 w 848"/>
              <a:gd name="T11" fmla="*/ 674 h 845"/>
              <a:gd name="T12" fmla="*/ 82 w 848"/>
              <a:gd name="T13" fmla="*/ 709 h 845"/>
              <a:gd name="T14" fmla="*/ 65 w 848"/>
              <a:gd name="T15" fmla="*/ 707 h 845"/>
              <a:gd name="T16" fmla="*/ 10 w 848"/>
              <a:gd name="T17" fmla="*/ 610 h 845"/>
              <a:gd name="T18" fmla="*/ 58 w 848"/>
              <a:gd name="T19" fmla="*/ 572 h 845"/>
              <a:gd name="T20" fmla="*/ 71 w 848"/>
              <a:gd name="T21" fmla="*/ 574 h 845"/>
              <a:gd name="T22" fmla="*/ 86 w 848"/>
              <a:gd name="T23" fmla="*/ 576 h 845"/>
              <a:gd name="T24" fmla="*/ 158 w 848"/>
              <a:gd name="T25" fmla="*/ 541 h 845"/>
              <a:gd name="T26" fmla="*/ 149 w 848"/>
              <a:gd name="T27" fmla="*/ 456 h 845"/>
              <a:gd name="T28" fmla="*/ 17 w 848"/>
              <a:gd name="T29" fmla="*/ 322 h 845"/>
              <a:gd name="T30" fmla="*/ 8 w 848"/>
              <a:gd name="T31" fmla="*/ 314 h 845"/>
              <a:gd name="T32" fmla="*/ 14 w 848"/>
              <a:gd name="T33" fmla="*/ 305 h 845"/>
              <a:gd name="T34" fmla="*/ 168 w 848"/>
              <a:gd name="T35" fmla="*/ 162 h 845"/>
              <a:gd name="T36" fmla="*/ 172 w 848"/>
              <a:gd name="T37" fmla="*/ 162 h 845"/>
              <a:gd name="T38" fmla="*/ 193 w 848"/>
              <a:gd name="T39" fmla="*/ 172 h 845"/>
              <a:gd name="T40" fmla="*/ 206 w 848"/>
              <a:gd name="T41" fmla="*/ 220 h 845"/>
              <a:gd name="T42" fmla="*/ 243 w 848"/>
              <a:gd name="T43" fmla="*/ 311 h 845"/>
              <a:gd name="T44" fmla="*/ 296 w 848"/>
              <a:gd name="T45" fmla="*/ 326 h 845"/>
              <a:gd name="T46" fmla="*/ 396 w 848"/>
              <a:gd name="T47" fmla="*/ 269 h 845"/>
              <a:gd name="T48" fmla="*/ 402 w 848"/>
              <a:gd name="T49" fmla="*/ 182 h 845"/>
              <a:gd name="T50" fmla="*/ 348 w 848"/>
              <a:gd name="T51" fmla="*/ 136 h 845"/>
              <a:gd name="T52" fmla="*/ 339 w 848"/>
              <a:gd name="T53" fmla="*/ 131 h 845"/>
              <a:gd name="T54" fmla="*/ 310 w 848"/>
              <a:gd name="T55" fmla="*/ 92 h 845"/>
              <a:gd name="T56" fmla="*/ 339 w 848"/>
              <a:gd name="T57" fmla="*/ 57 h 845"/>
              <a:gd name="T58" fmla="*/ 513 w 848"/>
              <a:gd name="T59" fmla="*/ 1 h 845"/>
              <a:gd name="T60" fmla="*/ 518 w 848"/>
              <a:gd name="T61" fmla="*/ 0 h 845"/>
              <a:gd name="T62" fmla="*/ 520 w 848"/>
              <a:gd name="T63" fmla="*/ 0 h 845"/>
              <a:gd name="T64" fmla="*/ 520 w 848"/>
              <a:gd name="T65" fmla="*/ 0 h 845"/>
              <a:gd name="T66" fmla="*/ 523 w 848"/>
              <a:gd name="T67" fmla="*/ 8 h 845"/>
              <a:gd name="T68" fmla="*/ 579 w 848"/>
              <a:gd name="T69" fmla="*/ 185 h 845"/>
              <a:gd name="T70" fmla="*/ 646 w 848"/>
              <a:gd name="T71" fmla="*/ 237 h 845"/>
              <a:gd name="T72" fmla="*/ 726 w 848"/>
              <a:gd name="T73" fmla="*/ 166 h 845"/>
              <a:gd name="T74" fmla="*/ 771 w 848"/>
              <a:gd name="T75" fmla="*/ 135 h 845"/>
              <a:gd name="T76" fmla="*/ 808 w 848"/>
              <a:gd name="T77" fmla="*/ 148 h 845"/>
              <a:gd name="T78" fmla="*/ 844 w 848"/>
              <a:gd name="T79" fmla="*/ 205 h 845"/>
              <a:gd name="T80" fmla="*/ 834 w 848"/>
              <a:gd name="T81" fmla="*/ 255 h 845"/>
              <a:gd name="T82" fmla="*/ 793 w 848"/>
              <a:gd name="T83" fmla="*/ 273 h 845"/>
              <a:gd name="T84" fmla="*/ 784 w 848"/>
              <a:gd name="T85" fmla="*/ 272 h 845"/>
              <a:gd name="T86" fmla="*/ 768 w 848"/>
              <a:gd name="T87" fmla="*/ 271 h 845"/>
              <a:gd name="T88" fmla="*/ 691 w 848"/>
              <a:gd name="T89" fmla="*/ 313 h 845"/>
              <a:gd name="T90" fmla="*/ 704 w 848"/>
              <a:gd name="T91" fmla="*/ 390 h 845"/>
              <a:gd name="T92" fmla="*/ 840 w 848"/>
              <a:gd name="T93" fmla="*/ 525 h 845"/>
              <a:gd name="T94" fmla="*/ 845 w 848"/>
              <a:gd name="T95" fmla="*/ 530 h 845"/>
              <a:gd name="T96" fmla="*/ 841 w 848"/>
              <a:gd name="T97" fmla="*/ 536 h 845"/>
              <a:gd name="T98" fmla="*/ 710 w 848"/>
              <a:gd name="T99" fmla="*/ 668 h 845"/>
              <a:gd name="T100" fmla="*/ 681 w 848"/>
              <a:gd name="T101" fmla="*/ 679 h 845"/>
              <a:gd name="T102" fmla="*/ 647 w 848"/>
              <a:gd name="T103" fmla="*/ 639 h 845"/>
              <a:gd name="T104" fmla="*/ 647 w 848"/>
              <a:gd name="T105" fmla="*/ 625 h 845"/>
              <a:gd name="T106" fmla="*/ 592 w 848"/>
              <a:gd name="T107" fmla="*/ 525 h 845"/>
              <a:gd name="T108" fmla="*/ 555 w 848"/>
              <a:gd name="T109" fmla="*/ 519 h 845"/>
              <a:gd name="T110" fmla="*/ 444 w 848"/>
              <a:gd name="T111" fmla="*/ 607 h 845"/>
              <a:gd name="T112" fmla="*/ 509 w 848"/>
              <a:gd name="T113" fmla="*/ 712 h 845"/>
              <a:gd name="T114" fmla="*/ 526 w 848"/>
              <a:gd name="T115" fmla="*/ 721 h 845"/>
              <a:gd name="T116" fmla="*/ 543 w 848"/>
              <a:gd name="T117" fmla="*/ 753 h 845"/>
              <a:gd name="T118" fmla="*/ 523 w 848"/>
              <a:gd name="T119" fmla="*/ 783 h 845"/>
              <a:gd name="T120" fmla="*/ 522 w 848"/>
              <a:gd name="T121" fmla="*/ 783 h 845"/>
              <a:gd name="T122" fmla="*/ 343 w 848"/>
              <a:gd name="T123" fmla="*/ 843 h 845"/>
              <a:gd name="T124" fmla="*/ 333 w 848"/>
              <a:gd name="T12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8" h="845">
                <a:moveTo>
                  <a:pt x="333" y="845"/>
                </a:moveTo>
                <a:cubicBezTo>
                  <a:pt x="332" y="843"/>
                  <a:pt x="331" y="840"/>
                  <a:pt x="330" y="834"/>
                </a:cubicBezTo>
                <a:cubicBezTo>
                  <a:pt x="317" y="772"/>
                  <a:pt x="297" y="711"/>
                  <a:pt x="271" y="654"/>
                </a:cubicBezTo>
                <a:cubicBezTo>
                  <a:pt x="258" y="627"/>
                  <a:pt x="237" y="610"/>
                  <a:pt x="212" y="608"/>
                </a:cubicBezTo>
                <a:cubicBezTo>
                  <a:pt x="210" y="607"/>
                  <a:pt x="208" y="607"/>
                  <a:pt x="206" y="607"/>
                </a:cubicBezTo>
                <a:cubicBezTo>
                  <a:pt x="187" y="607"/>
                  <a:pt x="152" y="616"/>
                  <a:pt x="130" y="674"/>
                </a:cubicBezTo>
                <a:cubicBezTo>
                  <a:pt x="121" y="696"/>
                  <a:pt x="104" y="709"/>
                  <a:pt x="82" y="709"/>
                </a:cubicBezTo>
                <a:cubicBezTo>
                  <a:pt x="76" y="709"/>
                  <a:pt x="71" y="708"/>
                  <a:pt x="65" y="707"/>
                </a:cubicBezTo>
                <a:cubicBezTo>
                  <a:pt x="26" y="695"/>
                  <a:pt x="0" y="649"/>
                  <a:pt x="10" y="610"/>
                </a:cubicBezTo>
                <a:cubicBezTo>
                  <a:pt x="16" y="588"/>
                  <a:pt x="35" y="572"/>
                  <a:pt x="58" y="572"/>
                </a:cubicBezTo>
                <a:cubicBezTo>
                  <a:pt x="62" y="572"/>
                  <a:pt x="66" y="573"/>
                  <a:pt x="71" y="574"/>
                </a:cubicBezTo>
                <a:cubicBezTo>
                  <a:pt x="75" y="575"/>
                  <a:pt x="80" y="576"/>
                  <a:pt x="86" y="576"/>
                </a:cubicBezTo>
                <a:cubicBezTo>
                  <a:pt x="111" y="576"/>
                  <a:pt x="144" y="562"/>
                  <a:pt x="158" y="541"/>
                </a:cubicBezTo>
                <a:cubicBezTo>
                  <a:pt x="173" y="516"/>
                  <a:pt x="170" y="481"/>
                  <a:pt x="149" y="456"/>
                </a:cubicBezTo>
                <a:cubicBezTo>
                  <a:pt x="111" y="408"/>
                  <a:pt x="67" y="363"/>
                  <a:pt x="17" y="322"/>
                </a:cubicBezTo>
                <a:cubicBezTo>
                  <a:pt x="12" y="318"/>
                  <a:pt x="9" y="316"/>
                  <a:pt x="8" y="314"/>
                </a:cubicBezTo>
                <a:cubicBezTo>
                  <a:pt x="9" y="313"/>
                  <a:pt x="11" y="310"/>
                  <a:pt x="14" y="305"/>
                </a:cubicBezTo>
                <a:cubicBezTo>
                  <a:pt x="73" y="231"/>
                  <a:pt x="151" y="166"/>
                  <a:pt x="168" y="162"/>
                </a:cubicBezTo>
                <a:cubicBezTo>
                  <a:pt x="169" y="162"/>
                  <a:pt x="171" y="162"/>
                  <a:pt x="172" y="162"/>
                </a:cubicBezTo>
                <a:cubicBezTo>
                  <a:pt x="180" y="162"/>
                  <a:pt x="187" y="165"/>
                  <a:pt x="193" y="172"/>
                </a:cubicBezTo>
                <a:cubicBezTo>
                  <a:pt x="204" y="183"/>
                  <a:pt x="208" y="201"/>
                  <a:pt x="206" y="220"/>
                </a:cubicBezTo>
                <a:cubicBezTo>
                  <a:pt x="204" y="248"/>
                  <a:pt x="204" y="287"/>
                  <a:pt x="243" y="311"/>
                </a:cubicBezTo>
                <a:cubicBezTo>
                  <a:pt x="259" y="321"/>
                  <a:pt x="277" y="326"/>
                  <a:pt x="296" y="326"/>
                </a:cubicBezTo>
                <a:cubicBezTo>
                  <a:pt x="335" y="326"/>
                  <a:pt x="375" y="304"/>
                  <a:pt x="396" y="269"/>
                </a:cubicBezTo>
                <a:cubicBezTo>
                  <a:pt x="414" y="241"/>
                  <a:pt x="416" y="209"/>
                  <a:pt x="402" y="182"/>
                </a:cubicBezTo>
                <a:cubicBezTo>
                  <a:pt x="388" y="152"/>
                  <a:pt x="364" y="142"/>
                  <a:pt x="348" y="136"/>
                </a:cubicBezTo>
                <a:cubicBezTo>
                  <a:pt x="345" y="134"/>
                  <a:pt x="341" y="133"/>
                  <a:pt x="339" y="131"/>
                </a:cubicBezTo>
                <a:cubicBezTo>
                  <a:pt x="320" y="122"/>
                  <a:pt x="309" y="107"/>
                  <a:pt x="310" y="92"/>
                </a:cubicBezTo>
                <a:cubicBezTo>
                  <a:pt x="310" y="78"/>
                  <a:pt x="321" y="65"/>
                  <a:pt x="339" y="57"/>
                </a:cubicBezTo>
                <a:cubicBezTo>
                  <a:pt x="392" y="33"/>
                  <a:pt x="449" y="14"/>
                  <a:pt x="513" y="1"/>
                </a:cubicBezTo>
                <a:cubicBezTo>
                  <a:pt x="515" y="0"/>
                  <a:pt x="517" y="0"/>
                  <a:pt x="518" y="0"/>
                </a:cubicBezTo>
                <a:cubicBezTo>
                  <a:pt x="519" y="0"/>
                  <a:pt x="520" y="0"/>
                  <a:pt x="520" y="0"/>
                </a:cubicBezTo>
                <a:cubicBezTo>
                  <a:pt x="520" y="0"/>
                  <a:pt x="520" y="0"/>
                  <a:pt x="520" y="0"/>
                </a:cubicBezTo>
                <a:cubicBezTo>
                  <a:pt x="520" y="0"/>
                  <a:pt x="522" y="2"/>
                  <a:pt x="523" y="8"/>
                </a:cubicBezTo>
                <a:cubicBezTo>
                  <a:pt x="534" y="64"/>
                  <a:pt x="552" y="121"/>
                  <a:pt x="579" y="185"/>
                </a:cubicBezTo>
                <a:cubicBezTo>
                  <a:pt x="593" y="218"/>
                  <a:pt x="618" y="237"/>
                  <a:pt x="646" y="237"/>
                </a:cubicBezTo>
                <a:cubicBezTo>
                  <a:pt x="680" y="237"/>
                  <a:pt x="710" y="211"/>
                  <a:pt x="726" y="166"/>
                </a:cubicBezTo>
                <a:cubicBezTo>
                  <a:pt x="734" y="146"/>
                  <a:pt x="750" y="135"/>
                  <a:pt x="771" y="135"/>
                </a:cubicBezTo>
                <a:cubicBezTo>
                  <a:pt x="783" y="135"/>
                  <a:pt x="796" y="140"/>
                  <a:pt x="808" y="148"/>
                </a:cubicBezTo>
                <a:cubicBezTo>
                  <a:pt x="826" y="161"/>
                  <a:pt x="839" y="182"/>
                  <a:pt x="844" y="205"/>
                </a:cubicBezTo>
                <a:cubicBezTo>
                  <a:pt x="848" y="224"/>
                  <a:pt x="844" y="242"/>
                  <a:pt x="834" y="255"/>
                </a:cubicBezTo>
                <a:cubicBezTo>
                  <a:pt x="824" y="266"/>
                  <a:pt x="810" y="273"/>
                  <a:pt x="793" y="273"/>
                </a:cubicBezTo>
                <a:cubicBezTo>
                  <a:pt x="790" y="273"/>
                  <a:pt x="787" y="273"/>
                  <a:pt x="784" y="272"/>
                </a:cubicBezTo>
                <a:cubicBezTo>
                  <a:pt x="778" y="272"/>
                  <a:pt x="773" y="271"/>
                  <a:pt x="768" y="271"/>
                </a:cubicBezTo>
                <a:cubicBezTo>
                  <a:pt x="732" y="271"/>
                  <a:pt x="703" y="287"/>
                  <a:pt x="691" y="313"/>
                </a:cubicBezTo>
                <a:cubicBezTo>
                  <a:pt x="679" y="337"/>
                  <a:pt x="684" y="365"/>
                  <a:pt x="704" y="390"/>
                </a:cubicBezTo>
                <a:cubicBezTo>
                  <a:pt x="757" y="453"/>
                  <a:pt x="802" y="494"/>
                  <a:pt x="840" y="525"/>
                </a:cubicBezTo>
                <a:cubicBezTo>
                  <a:pt x="843" y="528"/>
                  <a:pt x="845" y="530"/>
                  <a:pt x="845" y="530"/>
                </a:cubicBezTo>
                <a:cubicBezTo>
                  <a:pt x="845" y="531"/>
                  <a:pt x="844" y="533"/>
                  <a:pt x="841" y="536"/>
                </a:cubicBezTo>
                <a:cubicBezTo>
                  <a:pt x="805" y="583"/>
                  <a:pt x="761" y="626"/>
                  <a:pt x="710" y="668"/>
                </a:cubicBezTo>
                <a:cubicBezTo>
                  <a:pt x="701" y="675"/>
                  <a:pt x="691" y="679"/>
                  <a:pt x="681" y="679"/>
                </a:cubicBezTo>
                <a:cubicBezTo>
                  <a:pt x="662" y="679"/>
                  <a:pt x="648" y="663"/>
                  <a:pt x="647" y="639"/>
                </a:cubicBezTo>
                <a:cubicBezTo>
                  <a:pt x="646" y="635"/>
                  <a:pt x="647" y="630"/>
                  <a:pt x="647" y="625"/>
                </a:cubicBezTo>
                <a:cubicBezTo>
                  <a:pt x="648" y="597"/>
                  <a:pt x="650" y="544"/>
                  <a:pt x="592" y="525"/>
                </a:cubicBezTo>
                <a:cubicBezTo>
                  <a:pt x="580" y="521"/>
                  <a:pt x="567" y="519"/>
                  <a:pt x="555" y="519"/>
                </a:cubicBezTo>
                <a:cubicBezTo>
                  <a:pt x="502" y="519"/>
                  <a:pt x="458" y="554"/>
                  <a:pt x="444" y="607"/>
                </a:cubicBezTo>
                <a:cubicBezTo>
                  <a:pt x="427" y="673"/>
                  <a:pt x="481" y="699"/>
                  <a:pt x="509" y="712"/>
                </a:cubicBezTo>
                <a:cubicBezTo>
                  <a:pt x="516" y="715"/>
                  <a:pt x="522" y="718"/>
                  <a:pt x="526" y="721"/>
                </a:cubicBezTo>
                <a:cubicBezTo>
                  <a:pt x="538" y="730"/>
                  <a:pt x="544" y="741"/>
                  <a:pt x="543" y="753"/>
                </a:cubicBezTo>
                <a:cubicBezTo>
                  <a:pt x="543" y="764"/>
                  <a:pt x="536" y="775"/>
                  <a:pt x="523" y="783"/>
                </a:cubicBezTo>
                <a:cubicBezTo>
                  <a:pt x="522" y="783"/>
                  <a:pt x="522" y="783"/>
                  <a:pt x="522" y="783"/>
                </a:cubicBezTo>
                <a:cubicBezTo>
                  <a:pt x="489" y="803"/>
                  <a:pt x="394" y="829"/>
                  <a:pt x="343" y="843"/>
                </a:cubicBezTo>
                <a:cubicBezTo>
                  <a:pt x="338" y="844"/>
                  <a:pt x="335" y="845"/>
                  <a:pt x="333" y="84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3" name="TextBox 46">
            <a:extLst>
              <a:ext uri="{FF2B5EF4-FFF2-40B4-BE49-F238E27FC236}">
                <a16:creationId xmlns:a16="http://schemas.microsoft.com/office/drawing/2014/main" id="{56CE0255-3EA3-4637-8A00-B6EAFF197C66}"/>
              </a:ext>
            </a:extLst>
          </p:cNvPr>
          <p:cNvSpPr txBox="1"/>
          <p:nvPr/>
        </p:nvSpPr>
        <p:spPr>
          <a:xfrm>
            <a:off x="1663462" y="5739884"/>
            <a:ext cx="769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92D05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rPr>
              <a:t>与传统监控系统相比节约人力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Semi" charset="0"/>
            </a:endParaRPr>
          </a:p>
        </p:txBody>
      </p:sp>
      <p:sp>
        <p:nvSpPr>
          <p:cNvPr id="5" name="TextBox 47">
            <a:extLst>
              <a:ext uri="{FF2B5EF4-FFF2-40B4-BE49-F238E27FC236}">
                <a16:creationId xmlns:a16="http://schemas.microsoft.com/office/drawing/2014/main" id="{803D7D42-0C5E-48E3-8ED2-EFE8695B8B26}"/>
              </a:ext>
            </a:extLst>
          </p:cNvPr>
          <p:cNvSpPr txBox="1">
            <a:spLocks/>
          </p:cNvSpPr>
          <p:nvPr/>
        </p:nvSpPr>
        <p:spPr>
          <a:xfrm>
            <a:off x="125620" y="109138"/>
            <a:ext cx="380197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创新</a:t>
            </a:r>
            <a:r>
              <a:rPr lang="en-US" altLang="zh-CN" sz="3600" dirty="0">
                <a:solidFill>
                  <a:prstClr val="white">
                    <a:lumMod val="50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1</a:t>
            </a:r>
            <a:endParaRPr kumimoji="0" lang="fr-CA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3C9E7D-07B1-416E-B99D-452E2016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46" y="1542212"/>
            <a:ext cx="5999555" cy="399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467C5-6ACF-40A4-A153-620B1EC7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1" y="1063460"/>
            <a:ext cx="5340437" cy="356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6">
            <a:extLst>
              <a:ext uri="{FF2B5EF4-FFF2-40B4-BE49-F238E27FC236}">
                <a16:creationId xmlns:a16="http://schemas.microsoft.com/office/drawing/2014/main" id="{F43BE61B-5A7A-4CA3-9B65-5F53B9BA2C45}"/>
              </a:ext>
            </a:extLst>
          </p:cNvPr>
          <p:cNvSpPr txBox="1"/>
          <p:nvPr/>
        </p:nvSpPr>
        <p:spPr>
          <a:xfrm>
            <a:off x="349891" y="170693"/>
            <a:ext cx="769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rPr>
              <a:t>人工智能处理图像</a:t>
            </a:r>
          </a:p>
        </p:txBody>
      </p:sp>
    </p:spTree>
    <p:extLst>
      <p:ext uri="{BB962C8B-B14F-4D97-AF65-F5344CB8AC3E}">
        <p14:creationId xmlns:p14="http://schemas.microsoft.com/office/powerpoint/2010/main" val="5795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6CD609-87F3-4C2F-BC5C-8766F702C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3" y="2430020"/>
            <a:ext cx="6403744" cy="4802808"/>
          </a:xfrm>
          <a:prstGeom prst="rect">
            <a:avLst/>
          </a:prstGeom>
        </p:spPr>
      </p:pic>
      <p:sp>
        <p:nvSpPr>
          <p:cNvPr id="2" name="TextBox 46">
            <a:extLst>
              <a:ext uri="{FF2B5EF4-FFF2-40B4-BE49-F238E27FC236}">
                <a16:creationId xmlns:a16="http://schemas.microsoft.com/office/drawing/2014/main" id="{99864E6C-C24D-4274-B803-652ED5F74C0E}"/>
              </a:ext>
            </a:extLst>
          </p:cNvPr>
          <p:cNvSpPr txBox="1"/>
          <p:nvPr/>
        </p:nvSpPr>
        <p:spPr>
          <a:xfrm>
            <a:off x="0" y="109877"/>
            <a:ext cx="7903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rPr>
              <a:t>行为特征分析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Semi" charset="0"/>
            </a:endParaRPr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705A47FF-90E0-4D36-960B-310137777A23}"/>
              </a:ext>
            </a:extLst>
          </p:cNvPr>
          <p:cNvSpPr txBox="1">
            <a:spLocks/>
          </p:cNvSpPr>
          <p:nvPr/>
        </p:nvSpPr>
        <p:spPr>
          <a:xfrm>
            <a:off x="76312" y="74113"/>
            <a:ext cx="380197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创新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2</a:t>
            </a:r>
            <a:endParaRPr kumimoji="0" lang="fr-CA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3E44D8-BCA4-4EC8-9435-A85C82810BCC}"/>
              </a:ext>
            </a:extLst>
          </p:cNvPr>
          <p:cNvSpPr txBox="1"/>
          <p:nvPr/>
        </p:nvSpPr>
        <p:spPr>
          <a:xfrm>
            <a:off x="959402" y="1393973"/>
            <a:ext cx="485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分类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0717C8-2E43-4877-BF70-B97CB6CC4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08" y="163306"/>
            <a:ext cx="5735684" cy="455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449B3A-1811-4DD7-B87F-DB2BA386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2" y="3059413"/>
            <a:ext cx="4475738" cy="331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03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F1E2FFF6-3E04-4968-B183-AD76F6CFF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243" y="-1337013"/>
            <a:ext cx="12709369" cy="9532026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4433D9E3-9C28-4635-A02C-8A344505D76F}"/>
              </a:ext>
            </a:extLst>
          </p:cNvPr>
          <p:cNvGrpSpPr/>
          <p:nvPr/>
        </p:nvGrpSpPr>
        <p:grpSpPr>
          <a:xfrm>
            <a:off x="1047951" y="3770397"/>
            <a:ext cx="2148225" cy="2114292"/>
            <a:chOff x="565528" y="3278104"/>
            <a:chExt cx="2820224" cy="277567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45B831-6387-46F1-B79A-FC1E0AA640F9}"/>
                </a:ext>
              </a:extLst>
            </p:cNvPr>
            <p:cNvSpPr/>
            <p:nvPr/>
          </p:nvSpPr>
          <p:spPr>
            <a:xfrm>
              <a:off x="675382" y="3278104"/>
              <a:ext cx="2710370" cy="2624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r="5400000" sx="120000" sy="120000" algn="ctr" rotWithShape="0">
                <a:schemeClr val="bg1">
                  <a:lumMod val="65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" name="Shape 1221"/>
            <p:cNvSpPr txBox="1"/>
            <p:nvPr/>
          </p:nvSpPr>
          <p:spPr>
            <a:xfrm>
              <a:off x="1016511" y="4206925"/>
              <a:ext cx="1887853" cy="1846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1" tIns="22851" rIns="22851" bIns="22851" anchor="t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第四部分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其他分技术要素分析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87766A0B-F779-4E72-A2D7-602CD387F200}"/>
                </a:ext>
              </a:extLst>
            </p:cNvPr>
            <p:cNvSpPr txBox="1"/>
            <p:nvPr/>
          </p:nvSpPr>
          <p:spPr>
            <a:xfrm>
              <a:off x="565528" y="3481495"/>
              <a:ext cx="2710370" cy="66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rPr>
                <a:t>王丹琳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2955545-AFAA-4107-B7AA-A724C696CD04}"/>
              </a:ext>
            </a:extLst>
          </p:cNvPr>
          <p:cNvGrpSpPr/>
          <p:nvPr/>
        </p:nvGrpSpPr>
        <p:grpSpPr>
          <a:xfrm>
            <a:off x="5037015" y="3820246"/>
            <a:ext cx="2091258" cy="1999424"/>
            <a:chOff x="640316" y="3278104"/>
            <a:chExt cx="2745436" cy="262487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91517BF-2967-4B14-887E-8A4932408D3A}"/>
                </a:ext>
              </a:extLst>
            </p:cNvPr>
            <p:cNvSpPr/>
            <p:nvPr/>
          </p:nvSpPr>
          <p:spPr>
            <a:xfrm>
              <a:off x="675382" y="3278104"/>
              <a:ext cx="2710370" cy="2624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r="5400000" sx="120000" sy="120000" algn="ctr" rotWithShape="0">
                <a:schemeClr val="bg1">
                  <a:lumMod val="65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1" name="Shape 1221">
              <a:extLst>
                <a:ext uri="{FF2B5EF4-FFF2-40B4-BE49-F238E27FC236}">
                  <a16:creationId xmlns:a16="http://schemas.microsoft.com/office/drawing/2014/main" id="{407A5FD5-034A-49E4-B867-A6E6BD374290}"/>
                </a:ext>
              </a:extLst>
            </p:cNvPr>
            <p:cNvSpPr txBox="1"/>
            <p:nvPr/>
          </p:nvSpPr>
          <p:spPr>
            <a:xfrm>
              <a:off x="1016511" y="4221970"/>
              <a:ext cx="1887853" cy="1411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1" tIns="22851" rIns="22851" bIns="22851" anchor="t" anchorCtr="0">
              <a:noAutofit/>
            </a:bodyPr>
            <a:lstStyle/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第五部分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总结 答辩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D7D9200E-39D7-47DC-A4D0-3B22B0A7A825}"/>
                </a:ext>
              </a:extLst>
            </p:cNvPr>
            <p:cNvSpPr txBox="1"/>
            <p:nvPr/>
          </p:nvSpPr>
          <p:spPr>
            <a:xfrm>
              <a:off x="640316" y="3530703"/>
              <a:ext cx="2710369" cy="66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rPr>
                <a:t>王展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A9CB88E-8A9A-42CD-8211-A747575E5792}"/>
              </a:ext>
            </a:extLst>
          </p:cNvPr>
          <p:cNvGrpSpPr/>
          <p:nvPr/>
        </p:nvGrpSpPr>
        <p:grpSpPr>
          <a:xfrm>
            <a:off x="1111871" y="1444906"/>
            <a:ext cx="2084306" cy="1999424"/>
            <a:chOff x="675382" y="3278104"/>
            <a:chExt cx="2736310" cy="262487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CBE0085-363D-4053-9EB3-766B027035ED}"/>
                </a:ext>
              </a:extLst>
            </p:cNvPr>
            <p:cNvSpPr/>
            <p:nvPr/>
          </p:nvSpPr>
          <p:spPr>
            <a:xfrm>
              <a:off x="675382" y="3278104"/>
              <a:ext cx="2710370" cy="2624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r="5400000" sx="120000" sy="120000" algn="ctr" rotWithShape="0">
                <a:schemeClr val="bg1">
                  <a:lumMod val="65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5" name="Shape 1221">
              <a:extLst>
                <a:ext uri="{FF2B5EF4-FFF2-40B4-BE49-F238E27FC236}">
                  <a16:creationId xmlns:a16="http://schemas.microsoft.com/office/drawing/2014/main" id="{86457D37-8920-4173-9BD8-A0584397AA5A}"/>
                </a:ext>
              </a:extLst>
            </p:cNvPr>
            <p:cNvSpPr txBox="1"/>
            <p:nvPr/>
          </p:nvSpPr>
          <p:spPr>
            <a:xfrm>
              <a:off x="1179144" y="4276807"/>
              <a:ext cx="1854524" cy="1092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1" tIns="22851" rIns="22851" bIns="22851" anchor="t" anchorCtr="0">
              <a:noAutofit/>
            </a:bodyPr>
            <a:lstStyle/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第一部分</a:t>
              </a:r>
              <a:endParaRPr lang="en-US" altLang="zh-CN" sz="2000" b="1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研究背景</a:t>
              </a:r>
              <a:endParaRPr kumimoji="0" lang="it-IT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"/>
                <a:sym typeface="Montserrat"/>
              </a:endParaRP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F98E7BC6-40C2-4B6A-8FB9-95150DC12EDE}"/>
                </a:ext>
              </a:extLst>
            </p:cNvPr>
            <p:cNvSpPr txBox="1"/>
            <p:nvPr/>
          </p:nvSpPr>
          <p:spPr>
            <a:xfrm>
              <a:off x="701321" y="3461672"/>
              <a:ext cx="2710371" cy="65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Montserrat Light" charset="0"/>
                </a:rPr>
                <a:t>罗曼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Light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9D8C52D-DC35-41A0-80D5-31FE8C3B1E77}"/>
              </a:ext>
            </a:extLst>
          </p:cNvPr>
          <p:cNvGrpSpPr/>
          <p:nvPr/>
        </p:nvGrpSpPr>
        <p:grpSpPr>
          <a:xfrm>
            <a:off x="5038934" y="1444905"/>
            <a:ext cx="2102695" cy="1999423"/>
            <a:chOff x="625302" y="3278104"/>
            <a:chExt cx="2760451" cy="262487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E2B4FE8-F36F-4EC6-83C6-766756D8A7DD}"/>
                </a:ext>
              </a:extLst>
            </p:cNvPr>
            <p:cNvSpPr/>
            <p:nvPr/>
          </p:nvSpPr>
          <p:spPr>
            <a:xfrm>
              <a:off x="675382" y="3278104"/>
              <a:ext cx="2710371" cy="2624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r="5400000" sx="120000" sy="120000" algn="ctr" rotWithShape="0">
                <a:schemeClr val="bg1">
                  <a:lumMod val="65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9" name="Shape 1221">
              <a:extLst>
                <a:ext uri="{FF2B5EF4-FFF2-40B4-BE49-F238E27FC236}">
                  <a16:creationId xmlns:a16="http://schemas.microsoft.com/office/drawing/2014/main" id="{57781E2A-C049-45F6-85F1-C9CB65D8DC54}"/>
                </a:ext>
              </a:extLst>
            </p:cNvPr>
            <p:cNvSpPr txBox="1"/>
            <p:nvPr/>
          </p:nvSpPr>
          <p:spPr>
            <a:xfrm>
              <a:off x="1034042" y="4312879"/>
              <a:ext cx="1887853" cy="1211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1" tIns="22851" rIns="22851" bIns="22851" anchor="t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第二部分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技术方案 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答辩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0" name="TextBox 5">
              <a:extLst>
                <a:ext uri="{FF2B5EF4-FFF2-40B4-BE49-F238E27FC236}">
                  <a16:creationId xmlns:a16="http://schemas.microsoft.com/office/drawing/2014/main" id="{1421EDFE-C0AF-4DCD-9D33-CFEF0991599D}"/>
                </a:ext>
              </a:extLst>
            </p:cNvPr>
            <p:cNvSpPr txBox="1"/>
            <p:nvPr/>
          </p:nvSpPr>
          <p:spPr>
            <a:xfrm>
              <a:off x="625302" y="3452414"/>
              <a:ext cx="2710371" cy="66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rPr>
                <a:t>雷方雨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74713FF-B7F0-4FB4-BA05-C805FFC45B49}"/>
              </a:ext>
            </a:extLst>
          </p:cNvPr>
          <p:cNvGrpSpPr/>
          <p:nvPr/>
        </p:nvGrpSpPr>
        <p:grpSpPr>
          <a:xfrm>
            <a:off x="8754412" y="3770397"/>
            <a:ext cx="2111016" cy="2114292"/>
            <a:chOff x="614377" y="3278104"/>
            <a:chExt cx="2771375" cy="277567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89AF46C-92DF-4C4F-A40B-00BA687789F5}"/>
                </a:ext>
              </a:extLst>
            </p:cNvPr>
            <p:cNvSpPr/>
            <p:nvPr/>
          </p:nvSpPr>
          <p:spPr>
            <a:xfrm>
              <a:off x="675382" y="3278104"/>
              <a:ext cx="2710370" cy="2624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r="5400000" sx="120000" sy="120000" algn="ctr" rotWithShape="0">
                <a:schemeClr val="bg1">
                  <a:lumMod val="65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5" name="Shape 1221">
              <a:extLst>
                <a:ext uri="{FF2B5EF4-FFF2-40B4-BE49-F238E27FC236}">
                  <a16:creationId xmlns:a16="http://schemas.microsoft.com/office/drawing/2014/main" id="{D2CD8510-C191-408A-BF38-F44FA9FD2BDE}"/>
                </a:ext>
              </a:extLst>
            </p:cNvPr>
            <p:cNvSpPr txBox="1"/>
            <p:nvPr/>
          </p:nvSpPr>
          <p:spPr>
            <a:xfrm>
              <a:off x="1016511" y="4206925"/>
              <a:ext cx="1887853" cy="1846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1" tIns="22851" rIns="22851" bIns="22851" anchor="t" anchorCtr="0">
              <a:noAutofit/>
            </a:bodyPr>
            <a:lstStyle/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第六部分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项目海报</a:t>
              </a:r>
              <a:r>
                <a:rPr lang="en-US" altLang="zh-CN" sz="2000" b="1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PPT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2AC8DA72-D5FD-415B-946F-1F00C02D453F}"/>
                </a:ext>
              </a:extLst>
            </p:cNvPr>
            <p:cNvSpPr txBox="1"/>
            <p:nvPr/>
          </p:nvSpPr>
          <p:spPr>
            <a:xfrm>
              <a:off x="614377" y="3550905"/>
              <a:ext cx="2710370" cy="66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rPr>
                <a:t>裴俊杰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F8E4B25-67B9-4556-828B-A3484242D8CD}"/>
              </a:ext>
            </a:extLst>
          </p:cNvPr>
          <p:cNvGrpSpPr/>
          <p:nvPr/>
        </p:nvGrpSpPr>
        <p:grpSpPr>
          <a:xfrm>
            <a:off x="8742976" y="1428496"/>
            <a:ext cx="2102694" cy="2079041"/>
            <a:chOff x="625302" y="3278104"/>
            <a:chExt cx="2760450" cy="2729398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F4797DC-A71C-494C-9326-BECCCD2C84E6}"/>
                </a:ext>
              </a:extLst>
            </p:cNvPr>
            <p:cNvSpPr/>
            <p:nvPr/>
          </p:nvSpPr>
          <p:spPr>
            <a:xfrm>
              <a:off x="675382" y="3278104"/>
              <a:ext cx="2710370" cy="2624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r="5400000" sx="120000" sy="120000" algn="ctr" rotWithShape="0">
                <a:schemeClr val="bg1">
                  <a:lumMod val="65000"/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9" name="Shape 1221">
              <a:extLst>
                <a:ext uri="{FF2B5EF4-FFF2-40B4-BE49-F238E27FC236}">
                  <a16:creationId xmlns:a16="http://schemas.microsoft.com/office/drawing/2014/main" id="{7729B181-B43D-4F42-BFD7-3212BBA02608}"/>
                </a:ext>
              </a:extLst>
            </p:cNvPr>
            <p:cNvSpPr txBox="1"/>
            <p:nvPr/>
          </p:nvSpPr>
          <p:spPr>
            <a:xfrm>
              <a:off x="1051576" y="4160647"/>
              <a:ext cx="1887852" cy="1846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1" tIns="22851" rIns="22851" bIns="22851" anchor="t" anchorCtr="0">
              <a:noAutofit/>
            </a:bodyPr>
            <a:lstStyle/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第三部分</a:t>
              </a:r>
              <a:endParaRPr lang="en-US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000" b="1" dirty="0">
                  <a:solidFill>
                    <a:schemeClr val="accent2"/>
                  </a:solidFill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实施计划</a:t>
              </a:r>
              <a:endParaRPr lang="it-IT" altLang="zh-CN" sz="2000" b="1" dirty="0">
                <a:solidFill>
                  <a:schemeClr val="accent2"/>
                </a:solidFill>
                <a:ea typeface="思源黑体 CN Regular" panose="020B0500000000000000" pitchFamily="34" charset="-122"/>
                <a:cs typeface="Segoe UI Light" panose="020B0502040204020203" pitchFamily="34" charset="0"/>
                <a:sym typeface="Montserrat"/>
              </a:endParaRPr>
            </a:p>
          </p:txBody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26C5B0C3-71A1-4049-93F5-8783E9DEA298}"/>
                </a:ext>
              </a:extLst>
            </p:cNvPr>
            <p:cNvSpPr txBox="1"/>
            <p:nvPr/>
          </p:nvSpPr>
          <p:spPr>
            <a:xfrm>
              <a:off x="625302" y="3418553"/>
              <a:ext cx="2710370" cy="663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思源黑体 CN Regular" panose="020B0500000000000000" pitchFamily="34" charset="-122"/>
                </a:rPr>
                <a:t>苏淼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1CF7840-0BE7-492E-B7B4-6E4FA4D38340}"/>
              </a:ext>
            </a:extLst>
          </p:cNvPr>
          <p:cNvSpPr txBox="1"/>
          <p:nvPr/>
        </p:nvSpPr>
        <p:spPr>
          <a:xfrm>
            <a:off x="1391474" y="105927"/>
            <a:ext cx="223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</a:rPr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23278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E9BF618D-B766-4010-9F0B-92889D636A35}"/>
              </a:ext>
            </a:extLst>
          </p:cNvPr>
          <p:cNvSpPr/>
          <p:nvPr/>
        </p:nvSpPr>
        <p:spPr>
          <a:xfrm>
            <a:off x="0" y="3236752"/>
            <a:ext cx="12192000" cy="3155220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DD29A6-6810-4EE4-BDD8-D0B3D48E0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79" y="-1045808"/>
            <a:ext cx="4912421" cy="3684316"/>
          </a:xfrm>
          <a:prstGeom prst="rect">
            <a:avLst/>
          </a:prstGeom>
        </p:spPr>
      </p:pic>
      <p:sp>
        <p:nvSpPr>
          <p:cNvPr id="2" name="TextBox 46">
            <a:extLst>
              <a:ext uri="{FF2B5EF4-FFF2-40B4-BE49-F238E27FC236}">
                <a16:creationId xmlns:a16="http://schemas.microsoft.com/office/drawing/2014/main" id="{99864E6C-C24D-4274-B803-652ED5F74C0E}"/>
              </a:ext>
            </a:extLst>
          </p:cNvPr>
          <p:cNvSpPr txBox="1"/>
          <p:nvPr/>
        </p:nvSpPr>
        <p:spPr>
          <a:xfrm>
            <a:off x="156603" y="113159"/>
            <a:ext cx="7903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rPr>
              <a:t>行为特征分析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Semi" charset="0"/>
            </a:endParaRPr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705A47FF-90E0-4D36-960B-310137777A23}"/>
              </a:ext>
            </a:extLst>
          </p:cNvPr>
          <p:cNvSpPr txBox="1">
            <a:spLocks/>
          </p:cNvSpPr>
          <p:nvPr/>
        </p:nvSpPr>
        <p:spPr>
          <a:xfrm>
            <a:off x="392216" y="51604"/>
            <a:ext cx="380197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创新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2</a:t>
            </a:r>
            <a:endParaRPr kumimoji="0" lang="fr-CA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3E44D8-BCA4-4EC8-9435-A85C82810BCC}"/>
              </a:ext>
            </a:extLst>
          </p:cNvPr>
          <p:cNvSpPr txBox="1"/>
          <p:nvPr/>
        </p:nvSpPr>
        <p:spPr>
          <a:xfrm>
            <a:off x="1276440" y="999863"/>
            <a:ext cx="485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行为分析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3F26E4-6419-4E4B-980D-9A159ED6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580" y="251442"/>
            <a:ext cx="4715065" cy="35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DF16D5E-6111-4D36-9913-98DEAE90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14" y="4012727"/>
            <a:ext cx="4386156" cy="246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28DA56F-792B-4E22-B855-402098B87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24" y="2146738"/>
            <a:ext cx="3661086" cy="441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0A4EAE5-D4B5-4640-9F3F-851E671C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3" y="3236259"/>
            <a:ext cx="6527233" cy="317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F7E37E1-A15F-4E5C-9C69-531E9D2FE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24" y="259696"/>
            <a:ext cx="476250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D3520B9-2F5D-4A12-9BB9-FFBC7A261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79" y="2334410"/>
            <a:ext cx="5726395" cy="382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A3A39A3-BACD-4F9A-930C-50CAA02C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442" y="38412"/>
            <a:ext cx="5038266" cy="331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2C379FA-8EE0-49B3-BB0F-3369F75D5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295" y="3049769"/>
            <a:ext cx="5092021" cy="331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8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amond 33">
            <a:extLst>
              <a:ext uri="{FF2B5EF4-FFF2-40B4-BE49-F238E27FC236}">
                <a16:creationId xmlns:a16="http://schemas.microsoft.com/office/drawing/2014/main" id="{63DAA7C1-A8B6-48F8-BAC1-AA084D6CC74E}"/>
              </a:ext>
            </a:extLst>
          </p:cNvPr>
          <p:cNvSpPr/>
          <p:nvPr/>
        </p:nvSpPr>
        <p:spPr>
          <a:xfrm>
            <a:off x="8980516" y="6027021"/>
            <a:ext cx="759570" cy="752831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70865E-A788-485C-AEBD-0426C0543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23" y="4707810"/>
            <a:ext cx="3996620" cy="2966903"/>
          </a:xfrm>
          <a:prstGeom prst="rect">
            <a:avLst/>
          </a:prstGeom>
        </p:spPr>
      </p:pic>
      <p:sp>
        <p:nvSpPr>
          <p:cNvPr id="2" name="TextBox 46">
            <a:extLst>
              <a:ext uri="{FF2B5EF4-FFF2-40B4-BE49-F238E27FC236}">
                <a16:creationId xmlns:a16="http://schemas.microsoft.com/office/drawing/2014/main" id="{99864E6C-C24D-4274-B803-652ED5F74C0E}"/>
              </a:ext>
            </a:extLst>
          </p:cNvPr>
          <p:cNvSpPr txBox="1"/>
          <p:nvPr/>
        </p:nvSpPr>
        <p:spPr>
          <a:xfrm>
            <a:off x="-87382" y="173247"/>
            <a:ext cx="7903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rPr>
              <a:t>行为特征分析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Semi" charset="0"/>
            </a:endParaRPr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705A47FF-90E0-4D36-960B-310137777A23}"/>
              </a:ext>
            </a:extLst>
          </p:cNvPr>
          <p:cNvSpPr txBox="1">
            <a:spLocks/>
          </p:cNvSpPr>
          <p:nvPr/>
        </p:nvSpPr>
        <p:spPr>
          <a:xfrm>
            <a:off x="62618" y="111692"/>
            <a:ext cx="380197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创新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2</a:t>
            </a:r>
            <a:endParaRPr kumimoji="0" lang="fr-CA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3E44D8-BCA4-4EC8-9435-A85C82810BCC}"/>
              </a:ext>
            </a:extLst>
          </p:cNvPr>
          <p:cNvSpPr txBox="1"/>
          <p:nvPr/>
        </p:nvSpPr>
        <p:spPr>
          <a:xfrm>
            <a:off x="1002623" y="1365700"/>
            <a:ext cx="485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统计功能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3504C55-228D-4924-AEB8-71C09EAD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5" y="2443841"/>
            <a:ext cx="5787141" cy="337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E761242-904E-4794-A4E3-4764AEC8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174" y="1560946"/>
            <a:ext cx="5595639" cy="35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16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:a16="http://schemas.microsoft.com/office/drawing/2014/main" id="{E73E6E21-445B-4335-9F64-86AF483C0A3B}"/>
              </a:ext>
            </a:extLst>
          </p:cNvPr>
          <p:cNvSpPr/>
          <p:nvPr/>
        </p:nvSpPr>
        <p:spPr>
          <a:xfrm>
            <a:off x="0" y="2878068"/>
            <a:ext cx="12192000" cy="2318674"/>
          </a:xfrm>
          <a:prstGeom prst="rect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 </a:t>
            </a:r>
            <a:endParaRPr kumimoji="0" lang="vi-VN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7A41E5E9-5046-474B-94C2-680097ED4EE8}"/>
              </a:ext>
            </a:extLst>
          </p:cNvPr>
          <p:cNvSpPr>
            <a:spLocks/>
          </p:cNvSpPr>
          <p:nvPr/>
        </p:nvSpPr>
        <p:spPr bwMode="auto">
          <a:xfrm rot="3181778">
            <a:off x="6180030" y="-1848420"/>
            <a:ext cx="5685188" cy="5664977"/>
          </a:xfrm>
          <a:custGeom>
            <a:avLst/>
            <a:gdLst>
              <a:gd name="T0" fmla="*/ 333 w 848"/>
              <a:gd name="T1" fmla="*/ 845 h 845"/>
              <a:gd name="T2" fmla="*/ 330 w 848"/>
              <a:gd name="T3" fmla="*/ 834 h 845"/>
              <a:gd name="T4" fmla="*/ 271 w 848"/>
              <a:gd name="T5" fmla="*/ 654 h 845"/>
              <a:gd name="T6" fmla="*/ 212 w 848"/>
              <a:gd name="T7" fmla="*/ 608 h 845"/>
              <a:gd name="T8" fmla="*/ 206 w 848"/>
              <a:gd name="T9" fmla="*/ 607 h 845"/>
              <a:gd name="T10" fmla="*/ 130 w 848"/>
              <a:gd name="T11" fmla="*/ 674 h 845"/>
              <a:gd name="T12" fmla="*/ 82 w 848"/>
              <a:gd name="T13" fmla="*/ 709 h 845"/>
              <a:gd name="T14" fmla="*/ 65 w 848"/>
              <a:gd name="T15" fmla="*/ 707 h 845"/>
              <a:gd name="T16" fmla="*/ 10 w 848"/>
              <a:gd name="T17" fmla="*/ 610 h 845"/>
              <a:gd name="T18" fmla="*/ 58 w 848"/>
              <a:gd name="T19" fmla="*/ 572 h 845"/>
              <a:gd name="T20" fmla="*/ 71 w 848"/>
              <a:gd name="T21" fmla="*/ 574 h 845"/>
              <a:gd name="T22" fmla="*/ 86 w 848"/>
              <a:gd name="T23" fmla="*/ 576 h 845"/>
              <a:gd name="T24" fmla="*/ 158 w 848"/>
              <a:gd name="T25" fmla="*/ 541 h 845"/>
              <a:gd name="T26" fmla="*/ 149 w 848"/>
              <a:gd name="T27" fmla="*/ 456 h 845"/>
              <a:gd name="T28" fmla="*/ 17 w 848"/>
              <a:gd name="T29" fmla="*/ 322 h 845"/>
              <a:gd name="T30" fmla="*/ 8 w 848"/>
              <a:gd name="T31" fmla="*/ 314 h 845"/>
              <a:gd name="T32" fmla="*/ 14 w 848"/>
              <a:gd name="T33" fmla="*/ 305 h 845"/>
              <a:gd name="T34" fmla="*/ 168 w 848"/>
              <a:gd name="T35" fmla="*/ 162 h 845"/>
              <a:gd name="T36" fmla="*/ 172 w 848"/>
              <a:gd name="T37" fmla="*/ 162 h 845"/>
              <a:gd name="T38" fmla="*/ 193 w 848"/>
              <a:gd name="T39" fmla="*/ 172 h 845"/>
              <a:gd name="T40" fmla="*/ 206 w 848"/>
              <a:gd name="T41" fmla="*/ 220 h 845"/>
              <a:gd name="T42" fmla="*/ 243 w 848"/>
              <a:gd name="T43" fmla="*/ 311 h 845"/>
              <a:gd name="T44" fmla="*/ 296 w 848"/>
              <a:gd name="T45" fmla="*/ 326 h 845"/>
              <a:gd name="T46" fmla="*/ 396 w 848"/>
              <a:gd name="T47" fmla="*/ 269 h 845"/>
              <a:gd name="T48" fmla="*/ 402 w 848"/>
              <a:gd name="T49" fmla="*/ 182 h 845"/>
              <a:gd name="T50" fmla="*/ 348 w 848"/>
              <a:gd name="T51" fmla="*/ 136 h 845"/>
              <a:gd name="T52" fmla="*/ 339 w 848"/>
              <a:gd name="T53" fmla="*/ 131 h 845"/>
              <a:gd name="T54" fmla="*/ 310 w 848"/>
              <a:gd name="T55" fmla="*/ 92 h 845"/>
              <a:gd name="T56" fmla="*/ 339 w 848"/>
              <a:gd name="T57" fmla="*/ 57 h 845"/>
              <a:gd name="T58" fmla="*/ 513 w 848"/>
              <a:gd name="T59" fmla="*/ 1 h 845"/>
              <a:gd name="T60" fmla="*/ 518 w 848"/>
              <a:gd name="T61" fmla="*/ 0 h 845"/>
              <a:gd name="T62" fmla="*/ 520 w 848"/>
              <a:gd name="T63" fmla="*/ 0 h 845"/>
              <a:gd name="T64" fmla="*/ 520 w 848"/>
              <a:gd name="T65" fmla="*/ 0 h 845"/>
              <a:gd name="T66" fmla="*/ 523 w 848"/>
              <a:gd name="T67" fmla="*/ 8 h 845"/>
              <a:gd name="T68" fmla="*/ 579 w 848"/>
              <a:gd name="T69" fmla="*/ 185 h 845"/>
              <a:gd name="T70" fmla="*/ 646 w 848"/>
              <a:gd name="T71" fmla="*/ 237 h 845"/>
              <a:gd name="T72" fmla="*/ 726 w 848"/>
              <a:gd name="T73" fmla="*/ 166 h 845"/>
              <a:gd name="T74" fmla="*/ 771 w 848"/>
              <a:gd name="T75" fmla="*/ 135 h 845"/>
              <a:gd name="T76" fmla="*/ 808 w 848"/>
              <a:gd name="T77" fmla="*/ 148 h 845"/>
              <a:gd name="T78" fmla="*/ 844 w 848"/>
              <a:gd name="T79" fmla="*/ 205 h 845"/>
              <a:gd name="T80" fmla="*/ 834 w 848"/>
              <a:gd name="T81" fmla="*/ 255 h 845"/>
              <a:gd name="T82" fmla="*/ 793 w 848"/>
              <a:gd name="T83" fmla="*/ 273 h 845"/>
              <a:gd name="T84" fmla="*/ 784 w 848"/>
              <a:gd name="T85" fmla="*/ 272 h 845"/>
              <a:gd name="T86" fmla="*/ 768 w 848"/>
              <a:gd name="T87" fmla="*/ 271 h 845"/>
              <a:gd name="T88" fmla="*/ 691 w 848"/>
              <a:gd name="T89" fmla="*/ 313 h 845"/>
              <a:gd name="T90" fmla="*/ 704 w 848"/>
              <a:gd name="T91" fmla="*/ 390 h 845"/>
              <a:gd name="T92" fmla="*/ 840 w 848"/>
              <a:gd name="T93" fmla="*/ 525 h 845"/>
              <a:gd name="T94" fmla="*/ 845 w 848"/>
              <a:gd name="T95" fmla="*/ 530 h 845"/>
              <a:gd name="T96" fmla="*/ 841 w 848"/>
              <a:gd name="T97" fmla="*/ 536 h 845"/>
              <a:gd name="T98" fmla="*/ 710 w 848"/>
              <a:gd name="T99" fmla="*/ 668 h 845"/>
              <a:gd name="T100" fmla="*/ 681 w 848"/>
              <a:gd name="T101" fmla="*/ 679 h 845"/>
              <a:gd name="T102" fmla="*/ 647 w 848"/>
              <a:gd name="T103" fmla="*/ 639 h 845"/>
              <a:gd name="T104" fmla="*/ 647 w 848"/>
              <a:gd name="T105" fmla="*/ 625 h 845"/>
              <a:gd name="T106" fmla="*/ 592 w 848"/>
              <a:gd name="T107" fmla="*/ 525 h 845"/>
              <a:gd name="T108" fmla="*/ 555 w 848"/>
              <a:gd name="T109" fmla="*/ 519 h 845"/>
              <a:gd name="T110" fmla="*/ 444 w 848"/>
              <a:gd name="T111" fmla="*/ 607 h 845"/>
              <a:gd name="T112" fmla="*/ 509 w 848"/>
              <a:gd name="T113" fmla="*/ 712 h 845"/>
              <a:gd name="T114" fmla="*/ 526 w 848"/>
              <a:gd name="T115" fmla="*/ 721 h 845"/>
              <a:gd name="T116" fmla="*/ 543 w 848"/>
              <a:gd name="T117" fmla="*/ 753 h 845"/>
              <a:gd name="T118" fmla="*/ 523 w 848"/>
              <a:gd name="T119" fmla="*/ 783 h 845"/>
              <a:gd name="T120" fmla="*/ 522 w 848"/>
              <a:gd name="T121" fmla="*/ 783 h 845"/>
              <a:gd name="T122" fmla="*/ 343 w 848"/>
              <a:gd name="T123" fmla="*/ 843 h 845"/>
              <a:gd name="T124" fmla="*/ 333 w 848"/>
              <a:gd name="T12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8" h="845">
                <a:moveTo>
                  <a:pt x="333" y="845"/>
                </a:moveTo>
                <a:cubicBezTo>
                  <a:pt x="332" y="843"/>
                  <a:pt x="331" y="840"/>
                  <a:pt x="330" y="834"/>
                </a:cubicBezTo>
                <a:cubicBezTo>
                  <a:pt x="317" y="772"/>
                  <a:pt x="297" y="711"/>
                  <a:pt x="271" y="654"/>
                </a:cubicBezTo>
                <a:cubicBezTo>
                  <a:pt x="258" y="627"/>
                  <a:pt x="237" y="610"/>
                  <a:pt x="212" y="608"/>
                </a:cubicBezTo>
                <a:cubicBezTo>
                  <a:pt x="210" y="607"/>
                  <a:pt x="208" y="607"/>
                  <a:pt x="206" y="607"/>
                </a:cubicBezTo>
                <a:cubicBezTo>
                  <a:pt x="187" y="607"/>
                  <a:pt x="152" y="616"/>
                  <a:pt x="130" y="674"/>
                </a:cubicBezTo>
                <a:cubicBezTo>
                  <a:pt x="121" y="696"/>
                  <a:pt x="104" y="709"/>
                  <a:pt x="82" y="709"/>
                </a:cubicBezTo>
                <a:cubicBezTo>
                  <a:pt x="76" y="709"/>
                  <a:pt x="71" y="708"/>
                  <a:pt x="65" y="707"/>
                </a:cubicBezTo>
                <a:cubicBezTo>
                  <a:pt x="26" y="695"/>
                  <a:pt x="0" y="649"/>
                  <a:pt x="10" y="610"/>
                </a:cubicBezTo>
                <a:cubicBezTo>
                  <a:pt x="16" y="588"/>
                  <a:pt x="35" y="572"/>
                  <a:pt x="58" y="572"/>
                </a:cubicBezTo>
                <a:cubicBezTo>
                  <a:pt x="62" y="572"/>
                  <a:pt x="66" y="573"/>
                  <a:pt x="71" y="574"/>
                </a:cubicBezTo>
                <a:cubicBezTo>
                  <a:pt x="75" y="575"/>
                  <a:pt x="80" y="576"/>
                  <a:pt x="86" y="576"/>
                </a:cubicBezTo>
                <a:cubicBezTo>
                  <a:pt x="111" y="576"/>
                  <a:pt x="144" y="562"/>
                  <a:pt x="158" y="541"/>
                </a:cubicBezTo>
                <a:cubicBezTo>
                  <a:pt x="173" y="516"/>
                  <a:pt x="170" y="481"/>
                  <a:pt x="149" y="456"/>
                </a:cubicBezTo>
                <a:cubicBezTo>
                  <a:pt x="111" y="408"/>
                  <a:pt x="67" y="363"/>
                  <a:pt x="17" y="322"/>
                </a:cubicBezTo>
                <a:cubicBezTo>
                  <a:pt x="12" y="318"/>
                  <a:pt x="9" y="316"/>
                  <a:pt x="8" y="314"/>
                </a:cubicBezTo>
                <a:cubicBezTo>
                  <a:pt x="9" y="313"/>
                  <a:pt x="11" y="310"/>
                  <a:pt x="14" y="305"/>
                </a:cubicBezTo>
                <a:cubicBezTo>
                  <a:pt x="73" y="231"/>
                  <a:pt x="151" y="166"/>
                  <a:pt x="168" y="162"/>
                </a:cubicBezTo>
                <a:cubicBezTo>
                  <a:pt x="169" y="162"/>
                  <a:pt x="171" y="162"/>
                  <a:pt x="172" y="162"/>
                </a:cubicBezTo>
                <a:cubicBezTo>
                  <a:pt x="180" y="162"/>
                  <a:pt x="187" y="165"/>
                  <a:pt x="193" y="172"/>
                </a:cubicBezTo>
                <a:cubicBezTo>
                  <a:pt x="204" y="183"/>
                  <a:pt x="208" y="201"/>
                  <a:pt x="206" y="220"/>
                </a:cubicBezTo>
                <a:cubicBezTo>
                  <a:pt x="204" y="248"/>
                  <a:pt x="204" y="287"/>
                  <a:pt x="243" y="311"/>
                </a:cubicBezTo>
                <a:cubicBezTo>
                  <a:pt x="259" y="321"/>
                  <a:pt x="277" y="326"/>
                  <a:pt x="296" y="326"/>
                </a:cubicBezTo>
                <a:cubicBezTo>
                  <a:pt x="335" y="326"/>
                  <a:pt x="375" y="304"/>
                  <a:pt x="396" y="269"/>
                </a:cubicBezTo>
                <a:cubicBezTo>
                  <a:pt x="414" y="241"/>
                  <a:pt x="416" y="209"/>
                  <a:pt x="402" y="182"/>
                </a:cubicBezTo>
                <a:cubicBezTo>
                  <a:pt x="388" y="152"/>
                  <a:pt x="364" y="142"/>
                  <a:pt x="348" y="136"/>
                </a:cubicBezTo>
                <a:cubicBezTo>
                  <a:pt x="345" y="134"/>
                  <a:pt x="341" y="133"/>
                  <a:pt x="339" y="131"/>
                </a:cubicBezTo>
                <a:cubicBezTo>
                  <a:pt x="320" y="122"/>
                  <a:pt x="309" y="107"/>
                  <a:pt x="310" y="92"/>
                </a:cubicBezTo>
                <a:cubicBezTo>
                  <a:pt x="310" y="78"/>
                  <a:pt x="321" y="65"/>
                  <a:pt x="339" y="57"/>
                </a:cubicBezTo>
                <a:cubicBezTo>
                  <a:pt x="392" y="33"/>
                  <a:pt x="449" y="14"/>
                  <a:pt x="513" y="1"/>
                </a:cubicBezTo>
                <a:cubicBezTo>
                  <a:pt x="515" y="0"/>
                  <a:pt x="517" y="0"/>
                  <a:pt x="518" y="0"/>
                </a:cubicBezTo>
                <a:cubicBezTo>
                  <a:pt x="519" y="0"/>
                  <a:pt x="520" y="0"/>
                  <a:pt x="520" y="0"/>
                </a:cubicBezTo>
                <a:cubicBezTo>
                  <a:pt x="520" y="0"/>
                  <a:pt x="520" y="0"/>
                  <a:pt x="520" y="0"/>
                </a:cubicBezTo>
                <a:cubicBezTo>
                  <a:pt x="520" y="0"/>
                  <a:pt x="522" y="2"/>
                  <a:pt x="523" y="8"/>
                </a:cubicBezTo>
                <a:cubicBezTo>
                  <a:pt x="534" y="64"/>
                  <a:pt x="552" y="121"/>
                  <a:pt x="579" y="185"/>
                </a:cubicBezTo>
                <a:cubicBezTo>
                  <a:pt x="593" y="218"/>
                  <a:pt x="618" y="237"/>
                  <a:pt x="646" y="237"/>
                </a:cubicBezTo>
                <a:cubicBezTo>
                  <a:pt x="680" y="237"/>
                  <a:pt x="710" y="211"/>
                  <a:pt x="726" y="166"/>
                </a:cubicBezTo>
                <a:cubicBezTo>
                  <a:pt x="734" y="146"/>
                  <a:pt x="750" y="135"/>
                  <a:pt x="771" y="135"/>
                </a:cubicBezTo>
                <a:cubicBezTo>
                  <a:pt x="783" y="135"/>
                  <a:pt x="796" y="140"/>
                  <a:pt x="808" y="148"/>
                </a:cubicBezTo>
                <a:cubicBezTo>
                  <a:pt x="826" y="161"/>
                  <a:pt x="839" y="182"/>
                  <a:pt x="844" y="205"/>
                </a:cubicBezTo>
                <a:cubicBezTo>
                  <a:pt x="848" y="224"/>
                  <a:pt x="844" y="242"/>
                  <a:pt x="834" y="255"/>
                </a:cubicBezTo>
                <a:cubicBezTo>
                  <a:pt x="824" y="266"/>
                  <a:pt x="810" y="273"/>
                  <a:pt x="793" y="273"/>
                </a:cubicBezTo>
                <a:cubicBezTo>
                  <a:pt x="790" y="273"/>
                  <a:pt x="787" y="273"/>
                  <a:pt x="784" y="272"/>
                </a:cubicBezTo>
                <a:cubicBezTo>
                  <a:pt x="778" y="272"/>
                  <a:pt x="773" y="271"/>
                  <a:pt x="768" y="271"/>
                </a:cubicBezTo>
                <a:cubicBezTo>
                  <a:pt x="732" y="271"/>
                  <a:pt x="703" y="287"/>
                  <a:pt x="691" y="313"/>
                </a:cubicBezTo>
                <a:cubicBezTo>
                  <a:pt x="679" y="337"/>
                  <a:pt x="684" y="365"/>
                  <a:pt x="704" y="390"/>
                </a:cubicBezTo>
                <a:cubicBezTo>
                  <a:pt x="757" y="453"/>
                  <a:pt x="802" y="494"/>
                  <a:pt x="840" y="525"/>
                </a:cubicBezTo>
                <a:cubicBezTo>
                  <a:pt x="843" y="528"/>
                  <a:pt x="845" y="530"/>
                  <a:pt x="845" y="530"/>
                </a:cubicBezTo>
                <a:cubicBezTo>
                  <a:pt x="845" y="531"/>
                  <a:pt x="844" y="533"/>
                  <a:pt x="841" y="536"/>
                </a:cubicBezTo>
                <a:cubicBezTo>
                  <a:pt x="805" y="583"/>
                  <a:pt x="761" y="626"/>
                  <a:pt x="710" y="668"/>
                </a:cubicBezTo>
                <a:cubicBezTo>
                  <a:pt x="701" y="675"/>
                  <a:pt x="691" y="679"/>
                  <a:pt x="681" y="679"/>
                </a:cubicBezTo>
                <a:cubicBezTo>
                  <a:pt x="662" y="679"/>
                  <a:pt x="648" y="663"/>
                  <a:pt x="647" y="639"/>
                </a:cubicBezTo>
                <a:cubicBezTo>
                  <a:pt x="646" y="635"/>
                  <a:pt x="647" y="630"/>
                  <a:pt x="647" y="625"/>
                </a:cubicBezTo>
                <a:cubicBezTo>
                  <a:pt x="648" y="597"/>
                  <a:pt x="650" y="544"/>
                  <a:pt x="592" y="525"/>
                </a:cubicBezTo>
                <a:cubicBezTo>
                  <a:pt x="580" y="521"/>
                  <a:pt x="567" y="519"/>
                  <a:pt x="555" y="519"/>
                </a:cubicBezTo>
                <a:cubicBezTo>
                  <a:pt x="502" y="519"/>
                  <a:pt x="458" y="554"/>
                  <a:pt x="444" y="607"/>
                </a:cubicBezTo>
                <a:cubicBezTo>
                  <a:pt x="427" y="673"/>
                  <a:pt x="481" y="699"/>
                  <a:pt x="509" y="712"/>
                </a:cubicBezTo>
                <a:cubicBezTo>
                  <a:pt x="516" y="715"/>
                  <a:pt x="522" y="718"/>
                  <a:pt x="526" y="721"/>
                </a:cubicBezTo>
                <a:cubicBezTo>
                  <a:pt x="538" y="730"/>
                  <a:pt x="544" y="741"/>
                  <a:pt x="543" y="753"/>
                </a:cubicBezTo>
                <a:cubicBezTo>
                  <a:pt x="543" y="764"/>
                  <a:pt x="536" y="775"/>
                  <a:pt x="523" y="783"/>
                </a:cubicBezTo>
                <a:cubicBezTo>
                  <a:pt x="522" y="783"/>
                  <a:pt x="522" y="783"/>
                  <a:pt x="522" y="783"/>
                </a:cubicBezTo>
                <a:cubicBezTo>
                  <a:pt x="489" y="803"/>
                  <a:pt x="394" y="829"/>
                  <a:pt x="343" y="843"/>
                </a:cubicBezTo>
                <a:cubicBezTo>
                  <a:pt x="338" y="844"/>
                  <a:pt x="335" y="845"/>
                  <a:pt x="333" y="84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2" name="TextBox 46">
            <a:extLst>
              <a:ext uri="{FF2B5EF4-FFF2-40B4-BE49-F238E27FC236}">
                <a16:creationId xmlns:a16="http://schemas.microsoft.com/office/drawing/2014/main" id="{99864E6C-C24D-4274-B803-652ED5F74C0E}"/>
              </a:ext>
            </a:extLst>
          </p:cNvPr>
          <p:cNvSpPr txBox="1"/>
          <p:nvPr/>
        </p:nvSpPr>
        <p:spPr>
          <a:xfrm>
            <a:off x="334943" y="109877"/>
            <a:ext cx="7903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rPr>
              <a:t>异常检测并警告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Semi" charset="0"/>
            </a:endParaRPr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705A47FF-90E0-4D36-960B-310137777A23}"/>
              </a:ext>
            </a:extLst>
          </p:cNvPr>
          <p:cNvSpPr txBox="1">
            <a:spLocks/>
          </p:cNvSpPr>
          <p:nvPr/>
        </p:nvSpPr>
        <p:spPr>
          <a:xfrm>
            <a:off x="151616" y="48321"/>
            <a:ext cx="380197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创新</a:t>
            </a:r>
            <a:r>
              <a:rPr lang="en-US" altLang="zh-CN" sz="3600" dirty="0">
                <a:solidFill>
                  <a:prstClr val="white">
                    <a:lumMod val="50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3</a:t>
            </a:r>
            <a:endParaRPr kumimoji="0" lang="fr-CA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3A23466-116C-4259-83C9-70EDD6F85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7" y="2540609"/>
            <a:ext cx="5648556" cy="50250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4D4D7ED-DE9A-4746-B3E6-EDAAC7D0C41C}"/>
              </a:ext>
            </a:extLst>
          </p:cNvPr>
          <p:cNvSpPr txBox="1"/>
          <p:nvPr/>
        </p:nvSpPr>
        <p:spPr>
          <a:xfrm>
            <a:off x="903642" y="932780"/>
            <a:ext cx="676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遇到异常情况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服务器端传输警告到客户端， 并通过手机短信等方式警告用户。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情况紧急者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提供快捷报警服务。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E719C66-AAB8-460E-AC5A-9672CBE6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68" y="2409714"/>
            <a:ext cx="5816256" cy="386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6">
            <a:extLst>
              <a:ext uri="{FF2B5EF4-FFF2-40B4-BE49-F238E27FC236}">
                <a16:creationId xmlns:a16="http://schemas.microsoft.com/office/drawing/2014/main" id="{CEB61064-E7E2-43DC-8D6B-D2347FEB4288}"/>
              </a:ext>
            </a:extLst>
          </p:cNvPr>
          <p:cNvSpPr txBox="1"/>
          <p:nvPr/>
        </p:nvSpPr>
        <p:spPr>
          <a:xfrm>
            <a:off x="-464432" y="166025"/>
            <a:ext cx="7903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rPr>
              <a:t>云端计算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Semi" charset="0"/>
            </a:endParaRPr>
          </a:p>
        </p:txBody>
      </p:sp>
      <p:sp>
        <p:nvSpPr>
          <p:cNvPr id="5" name="TextBox 47">
            <a:extLst>
              <a:ext uri="{FF2B5EF4-FFF2-40B4-BE49-F238E27FC236}">
                <a16:creationId xmlns:a16="http://schemas.microsoft.com/office/drawing/2014/main" id="{2D64C52C-2823-40B2-B6ED-31D1DA25FB1E}"/>
              </a:ext>
            </a:extLst>
          </p:cNvPr>
          <p:cNvSpPr txBox="1">
            <a:spLocks/>
          </p:cNvSpPr>
          <p:nvPr/>
        </p:nvSpPr>
        <p:spPr>
          <a:xfrm>
            <a:off x="123731" y="104470"/>
            <a:ext cx="380197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创新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4</a:t>
            </a:r>
            <a:endParaRPr kumimoji="0" lang="fr-CA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FAAC05-1790-4DDA-B6AA-4B8E2BC9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31" y="3996018"/>
            <a:ext cx="3452170" cy="276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233F2C5-B9C6-46DC-AFF3-86F0F24A2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8" y="4140687"/>
            <a:ext cx="5715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17E4277-7565-4DB8-B04B-03C6AD23B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640528"/>
            <a:ext cx="2495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2F0DF64E-4290-4BEA-BB0E-01DE08BF86E0}"/>
              </a:ext>
            </a:extLst>
          </p:cNvPr>
          <p:cNvSpPr/>
          <p:nvPr/>
        </p:nvSpPr>
        <p:spPr>
          <a:xfrm rot="2010767">
            <a:off x="2060471" y="2234185"/>
            <a:ext cx="741723" cy="1803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5972DE65-8590-4CF9-A82A-A25CF975E823}"/>
              </a:ext>
            </a:extLst>
          </p:cNvPr>
          <p:cNvSpPr/>
          <p:nvPr/>
        </p:nvSpPr>
        <p:spPr>
          <a:xfrm rot="8874198">
            <a:off x="9591218" y="1964941"/>
            <a:ext cx="741723" cy="1803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AFBBD1B1-BBA6-4DF0-A276-47E5DD60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32" y="353332"/>
            <a:ext cx="3206999" cy="239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2D27084-339A-4BC8-B5B0-74183C0BE96A}"/>
              </a:ext>
            </a:extLst>
          </p:cNvPr>
          <p:cNvSpPr txBox="1"/>
          <p:nvPr/>
        </p:nvSpPr>
        <p:spPr>
          <a:xfrm>
            <a:off x="4488165" y="328030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云服务器</a:t>
            </a:r>
            <a:r>
              <a:rPr lang="zh-CN" altLang="en-US" sz="2800" dirty="0">
                <a:solidFill>
                  <a:schemeClr val="accent2"/>
                </a:solidFill>
              </a:rPr>
              <a:t>实时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处理传输图像</a:t>
            </a:r>
          </a:p>
        </p:txBody>
      </p:sp>
    </p:spTree>
    <p:extLst>
      <p:ext uri="{BB962C8B-B14F-4D97-AF65-F5344CB8AC3E}">
        <p14:creationId xmlns:p14="http://schemas.microsoft.com/office/powerpoint/2010/main" val="22269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6A32F8-3FD5-4DA5-9B40-8F410E6F74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D7FE15-DFB6-4D1F-BE07-49C91A33AA34}"/>
              </a:ext>
            </a:extLst>
          </p:cNvPr>
          <p:cNvSpPr/>
          <p:nvPr/>
        </p:nvSpPr>
        <p:spPr>
          <a:xfrm>
            <a:off x="6652009" y="0"/>
            <a:ext cx="3938953" cy="6858000"/>
          </a:xfrm>
          <a:custGeom>
            <a:avLst/>
            <a:gdLst>
              <a:gd name="connsiteX0" fmla="*/ 0 w 2100105"/>
              <a:gd name="connsiteY0" fmla="*/ 0 h 6858000"/>
              <a:gd name="connsiteX1" fmla="*/ 2100105 w 2100105"/>
              <a:gd name="connsiteY1" fmla="*/ 0 h 6858000"/>
              <a:gd name="connsiteX2" fmla="*/ 2100105 w 2100105"/>
              <a:gd name="connsiteY2" fmla="*/ 6858000 h 6858000"/>
              <a:gd name="connsiteX3" fmla="*/ 0 w 2100105"/>
              <a:gd name="connsiteY3" fmla="*/ 6858000 h 6858000"/>
              <a:gd name="connsiteX4" fmla="*/ 0 w 2100105"/>
              <a:gd name="connsiteY4" fmla="*/ 0 h 6858000"/>
              <a:gd name="connsiteX0" fmla="*/ 0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0 w 3938953"/>
              <a:gd name="connsiteY4" fmla="*/ 0 h 6858000"/>
              <a:gd name="connsiteX0" fmla="*/ 1969477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1969477 w 39389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953" h="6858000">
                <a:moveTo>
                  <a:pt x="1969477" y="0"/>
                </a:moveTo>
                <a:lnTo>
                  <a:pt x="3938953" y="10049"/>
                </a:lnTo>
                <a:lnTo>
                  <a:pt x="2100105" y="6858000"/>
                </a:lnTo>
                <a:lnTo>
                  <a:pt x="0" y="6858000"/>
                </a:lnTo>
                <a:lnTo>
                  <a:pt x="1969477" y="0"/>
                </a:lnTo>
                <a:close/>
              </a:path>
            </a:pathLst>
          </a:cu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F71DC3-2903-44D5-9EF4-5E30D9B8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563" y="1094234"/>
            <a:ext cx="7795468" cy="5497664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79DF10-6688-43F5-9885-6C67973599A1}"/>
              </a:ext>
            </a:extLst>
          </p:cNvPr>
          <p:cNvCxnSpPr/>
          <p:nvPr/>
        </p:nvCxnSpPr>
        <p:spPr>
          <a:xfrm>
            <a:off x="7707921" y="3742266"/>
            <a:ext cx="182712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286A63-D97C-43DD-AB6E-4D39EA178775}"/>
              </a:ext>
            </a:extLst>
          </p:cNvPr>
          <p:cNvSpPr txBox="1"/>
          <p:nvPr/>
        </p:nvSpPr>
        <p:spPr>
          <a:xfrm>
            <a:off x="7313524" y="2885025"/>
            <a:ext cx="261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4485E"/>
                </a:solidFill>
                <a:effectLst/>
                <a:uLnTx/>
                <a:uFillTx/>
                <a:latin typeface="Broadway" panose="04040905080002020502" pitchFamily="82" charset="0"/>
                <a:ea typeface="思源黑体 CN Heavy" panose="02010600030101010101" charset="-122"/>
                <a:cs typeface="+mn-cs"/>
              </a:rPr>
              <a:t>第四章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F9E167-0C8E-4500-A2A9-589284BDFE18}"/>
              </a:ext>
            </a:extLst>
          </p:cNvPr>
          <p:cNvSpPr txBox="1"/>
          <p:nvPr/>
        </p:nvSpPr>
        <p:spPr>
          <a:xfrm>
            <a:off x="7913597" y="38430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92D050"/>
                </a:solidFill>
                <a:ea typeface="思源黑体 CN Light" panose="02010600030101010101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7262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文本"/>
          <p:cNvSpPr>
            <a:spLocks noGrp="1"/>
          </p:cNvSpPr>
          <p:nvPr>
            <p:ph type="ctrTitle"/>
          </p:nvPr>
        </p:nvSpPr>
        <p:spPr>
          <a:xfrm>
            <a:off x="1359977" y="246321"/>
            <a:ext cx="2910940" cy="3374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657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客户端使用流程</a:t>
            </a:r>
            <a:endParaRPr kumimoji="1"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1493" name="文本"/>
          <p:cNvSpPr>
            <a:spLocks noGrp="1"/>
          </p:cNvSpPr>
          <p:nvPr>
            <p:ph type="ctrTitle"/>
          </p:nvPr>
        </p:nvSpPr>
        <p:spPr>
          <a:xfrm>
            <a:off x="2914164" y="1559324"/>
            <a:ext cx="2654933" cy="3485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1372"/>
              </a:lnSpc>
            </a:pPr>
            <a:r>
              <a:rPr lang="zh-CN" altLang="en-US" sz="1247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前往贝壳天眼官网，下载并安装贝壳天眼</a:t>
            </a:r>
            <a:r>
              <a:rPr lang="zh-CN" altLang="en-US" sz="1247" dirty="0">
                <a:solidFill>
                  <a:schemeClr val="accent2"/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客户端</a:t>
            </a:r>
            <a:r>
              <a:rPr lang="zh-CN" altLang="en-US" sz="1247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。</a:t>
            </a:r>
            <a:endParaRPr kumimoji="1" lang="zh-CN" altLang="en-US" sz="1406" dirty="0">
              <a:solidFill>
                <a:srgbClr val="000000"/>
              </a:solidFill>
            </a:endParaRPr>
          </a:p>
        </p:txBody>
      </p:sp>
      <p:sp>
        <p:nvSpPr>
          <p:cNvPr id="2542" name="文本"/>
          <p:cNvSpPr>
            <a:spLocks noGrp="1"/>
          </p:cNvSpPr>
          <p:nvPr>
            <p:ph type="ctrTitle"/>
          </p:nvPr>
        </p:nvSpPr>
        <p:spPr>
          <a:xfrm>
            <a:off x="2966782" y="1229068"/>
            <a:ext cx="997792" cy="26074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052"/>
              </a:lnSpc>
            </a:pPr>
            <a:r>
              <a:rPr lang="zh-CN" altLang="en-US" sz="1866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01.下载</a:t>
            </a:r>
            <a:endParaRPr kumimoji="1" lang="zh-CN" altLang="en-US" sz="1406" dirty="0">
              <a:solidFill>
                <a:srgbClr val="000000"/>
              </a:solidFill>
            </a:endParaRPr>
          </a:p>
        </p:txBody>
      </p:sp>
      <p:sp>
        <p:nvSpPr>
          <p:cNvPr id="3574" name="文本"/>
          <p:cNvSpPr>
            <a:spLocks noGrp="1"/>
          </p:cNvSpPr>
          <p:nvPr>
            <p:ph type="ctrTitle"/>
          </p:nvPr>
        </p:nvSpPr>
        <p:spPr>
          <a:xfrm>
            <a:off x="2914164" y="3137451"/>
            <a:ext cx="2734340" cy="53849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1413"/>
              </a:lnSpc>
            </a:pPr>
            <a:r>
              <a:rPr lang="zh-CN" altLang="en-US" sz="1285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点击</a:t>
            </a:r>
            <a:r>
              <a:rPr lang="zh-CN" altLang="en-US" sz="1285" dirty="0">
                <a:solidFill>
                  <a:schemeClr val="accent2"/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添加新设备</a:t>
            </a:r>
            <a:r>
              <a:rPr lang="zh-CN" altLang="en-US" sz="1285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，根据提示正确连接摄像头，即可获取到摄像头相应画面。</a:t>
            </a:r>
            <a:endParaRPr kumimoji="1" lang="zh-CN" altLang="en-US" sz="1406" dirty="0">
              <a:solidFill>
                <a:srgbClr val="000000"/>
              </a:solidFill>
            </a:endParaRPr>
          </a:p>
        </p:txBody>
      </p:sp>
      <p:sp>
        <p:nvSpPr>
          <p:cNvPr id="4634" name="文本"/>
          <p:cNvSpPr>
            <a:spLocks noGrp="1"/>
          </p:cNvSpPr>
          <p:nvPr>
            <p:ph type="ctrTitle"/>
          </p:nvPr>
        </p:nvSpPr>
        <p:spPr>
          <a:xfrm>
            <a:off x="2914164" y="2777002"/>
            <a:ext cx="997792" cy="26074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052"/>
              </a:lnSpc>
            </a:pPr>
            <a:r>
              <a:rPr lang="zh-CN" altLang="en-US" sz="1866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03.连接</a:t>
            </a:r>
            <a:endParaRPr kumimoji="1" lang="zh-CN" altLang="en-US" sz="1406" dirty="0">
              <a:solidFill>
                <a:srgbClr val="000000"/>
              </a:solidFill>
            </a:endParaRPr>
          </a:p>
        </p:txBody>
      </p:sp>
      <p:sp>
        <p:nvSpPr>
          <p:cNvPr id="5666" name="文本"/>
          <p:cNvSpPr>
            <a:spLocks noGrp="1"/>
          </p:cNvSpPr>
          <p:nvPr>
            <p:ph type="ctrTitle"/>
          </p:nvPr>
        </p:nvSpPr>
        <p:spPr>
          <a:xfrm>
            <a:off x="6962353" y="1559324"/>
            <a:ext cx="2712684" cy="35615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1402"/>
              </a:lnSpc>
            </a:pPr>
            <a:r>
              <a:rPr lang="zh-CN" altLang="en-US" sz="1274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在客户端上，</a:t>
            </a:r>
            <a:r>
              <a:rPr lang="zh-CN" altLang="en-US" sz="1274" dirty="0">
                <a:solidFill>
                  <a:schemeClr val="accent2"/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注册</a:t>
            </a:r>
            <a:r>
              <a:rPr lang="zh-CN" altLang="en-US" sz="1274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一个用户并</a:t>
            </a:r>
            <a:r>
              <a:rPr lang="zh-CN" altLang="en-US" sz="1274" dirty="0">
                <a:solidFill>
                  <a:schemeClr val="accent2"/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购买</a:t>
            </a:r>
            <a:r>
              <a:rPr lang="zh-CN" altLang="en-US" sz="1274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会员，即可不限时使用本软件。</a:t>
            </a:r>
            <a:endParaRPr kumimoji="1" lang="zh-CN" altLang="en-US" sz="1406" dirty="0">
              <a:solidFill>
                <a:srgbClr val="000000"/>
              </a:solidFill>
            </a:endParaRPr>
          </a:p>
        </p:txBody>
      </p:sp>
      <p:sp>
        <p:nvSpPr>
          <p:cNvPr id="6722" name="文本"/>
          <p:cNvSpPr>
            <a:spLocks noGrp="1"/>
          </p:cNvSpPr>
          <p:nvPr>
            <p:ph type="ctrTitle"/>
          </p:nvPr>
        </p:nvSpPr>
        <p:spPr>
          <a:xfrm>
            <a:off x="6962354" y="1198876"/>
            <a:ext cx="997792" cy="26074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052"/>
              </a:lnSpc>
            </a:pPr>
            <a:r>
              <a:rPr lang="zh-CN" altLang="en-US" sz="1866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02.注册</a:t>
            </a:r>
            <a:endParaRPr kumimoji="1" lang="zh-CN" altLang="en-US" sz="1406" dirty="0">
              <a:solidFill>
                <a:srgbClr val="000000"/>
              </a:solidFill>
            </a:endParaRPr>
          </a:p>
        </p:txBody>
      </p:sp>
      <p:sp>
        <p:nvSpPr>
          <p:cNvPr id="7754" name="文本"/>
          <p:cNvSpPr>
            <a:spLocks noGrp="1"/>
          </p:cNvSpPr>
          <p:nvPr>
            <p:ph type="ctrTitle"/>
          </p:nvPr>
        </p:nvSpPr>
        <p:spPr>
          <a:xfrm>
            <a:off x="6962356" y="3137469"/>
            <a:ext cx="2671538" cy="7015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1380"/>
              </a:lnSpc>
            </a:pPr>
            <a:r>
              <a:rPr lang="zh-CN" altLang="en-US" sz="1255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连接好设备之后，点击</a:t>
            </a:r>
            <a:r>
              <a:rPr lang="zh-CN" altLang="en-US" sz="1255" dirty="0">
                <a:solidFill>
                  <a:schemeClr val="accent2"/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智能处理</a:t>
            </a:r>
            <a:r>
              <a:rPr lang="zh-CN" altLang="en-US" sz="1255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，即可将图像实时传输到后端云服务器进行处理，有</a:t>
            </a:r>
            <a:r>
              <a:rPr lang="zh-CN" altLang="en-US" sz="1255" dirty="0">
                <a:solidFill>
                  <a:schemeClr val="accent2"/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异常</a:t>
            </a:r>
            <a:r>
              <a:rPr lang="zh-CN" altLang="en-US" sz="1255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情况发生，将</a:t>
            </a:r>
            <a:r>
              <a:rPr lang="zh-CN" altLang="en-US" sz="1255" dirty="0">
                <a:solidFill>
                  <a:schemeClr val="accent2"/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警告</a:t>
            </a:r>
            <a:r>
              <a:rPr lang="zh-CN" altLang="en-US" sz="1255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传回客户端。</a:t>
            </a:r>
            <a:endParaRPr kumimoji="1" lang="zh-CN" altLang="en-US" sz="1406" dirty="0">
              <a:solidFill>
                <a:srgbClr val="000000"/>
              </a:solidFill>
            </a:endParaRPr>
          </a:p>
        </p:txBody>
      </p:sp>
      <p:sp>
        <p:nvSpPr>
          <p:cNvPr id="8834" name="文本"/>
          <p:cNvSpPr>
            <a:spLocks noGrp="1"/>
          </p:cNvSpPr>
          <p:nvPr>
            <p:ph type="ctrTitle"/>
          </p:nvPr>
        </p:nvSpPr>
        <p:spPr>
          <a:xfrm>
            <a:off x="6962357" y="2777021"/>
            <a:ext cx="1142575" cy="26074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052"/>
              </a:lnSpc>
            </a:pPr>
            <a:r>
              <a:rPr lang="zh-CN" altLang="en-US" sz="1866" dirty="0">
                <a:solidFill>
                  <a:srgbClr val="000000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04.云处理</a:t>
            </a:r>
            <a:endParaRPr kumimoji="1" lang="zh-CN" altLang="en-US" sz="1406" dirty="0">
              <a:solidFill>
                <a:srgbClr val="000000"/>
              </a:solidFill>
            </a:endParaRPr>
          </a:p>
        </p:txBody>
      </p:sp>
      <p:pic>
        <p:nvPicPr>
          <p:cNvPr id="9867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128657" y="2821814"/>
            <a:ext cx="631310" cy="631310"/>
          </a:xfrm>
          <a:prstGeom prst="rect">
            <a:avLst/>
          </a:prstGeom>
        </p:spPr>
      </p:pic>
      <p:pic>
        <p:nvPicPr>
          <p:cNvPr id="10333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245905" y="2981975"/>
            <a:ext cx="396813" cy="310985"/>
          </a:xfrm>
          <a:prstGeom prst="rect">
            <a:avLst/>
          </a:prstGeom>
        </p:spPr>
      </p:pic>
      <p:pic>
        <p:nvPicPr>
          <p:cNvPr id="10800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051191" y="1329247"/>
            <a:ext cx="631310" cy="631310"/>
          </a:xfrm>
          <a:prstGeom prst="rect">
            <a:avLst/>
          </a:prstGeom>
        </p:spPr>
      </p:pic>
      <p:pic>
        <p:nvPicPr>
          <p:cNvPr id="1126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155463" y="1490007"/>
            <a:ext cx="422766" cy="309791"/>
          </a:xfrm>
          <a:prstGeom prst="rect">
            <a:avLst/>
          </a:prstGeom>
        </p:spPr>
      </p:pic>
      <p:pic>
        <p:nvPicPr>
          <p:cNvPr id="11733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128657" y="1329247"/>
            <a:ext cx="631310" cy="631310"/>
          </a:xfrm>
          <a:prstGeom prst="rect">
            <a:avLst/>
          </a:prstGeom>
        </p:spPr>
      </p:pic>
      <p:pic>
        <p:nvPicPr>
          <p:cNvPr id="12200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263373" y="1489811"/>
            <a:ext cx="361879" cy="310182"/>
          </a:xfrm>
          <a:prstGeom prst="rect">
            <a:avLst/>
          </a:prstGeom>
        </p:spPr>
      </p:pic>
      <p:pic>
        <p:nvPicPr>
          <p:cNvPr id="12667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051191" y="2821814"/>
            <a:ext cx="631310" cy="631310"/>
          </a:xfrm>
          <a:prstGeom prst="rect">
            <a:avLst/>
          </a:prstGeom>
        </p:spPr>
      </p:pic>
      <p:pic>
        <p:nvPicPr>
          <p:cNvPr id="13133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2197652" y="2963899"/>
            <a:ext cx="338387" cy="3471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7C0EC9-3E2F-47E0-9A7A-C59CE55AB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7" y="1620183"/>
            <a:ext cx="8634371" cy="59200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8E29987-56FA-4F06-AD59-62A7706C4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3052">
            <a:off x="5148406" y="2410070"/>
            <a:ext cx="6462710" cy="4847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7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/>
      <p:bldP spid="1493" grpId="0"/>
      <p:bldP spid="2542" grpId="0"/>
      <p:bldP spid="3574" grpId="0"/>
      <p:bldP spid="4634" grpId="0"/>
      <p:bldP spid="5666" grpId="0"/>
      <p:bldP spid="6722" grpId="0"/>
      <p:bldP spid="7754" grpId="0"/>
      <p:bldP spid="88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2">
            <a:extLst>
              <a:ext uri="{FF2B5EF4-FFF2-40B4-BE49-F238E27FC236}">
                <a16:creationId xmlns:a16="http://schemas.microsoft.com/office/drawing/2014/main" id="{3D230963-7879-4698-8E7F-CA17441D938F}"/>
              </a:ext>
            </a:extLst>
          </p:cNvPr>
          <p:cNvSpPr/>
          <p:nvPr/>
        </p:nvSpPr>
        <p:spPr>
          <a:xfrm>
            <a:off x="575716" y="1248031"/>
            <a:ext cx="11219937" cy="11219937"/>
          </a:xfrm>
          <a:prstGeom prst="blockArc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69EDC0E-63C7-4CAC-BF6D-BE25D054E7C9}"/>
              </a:ext>
            </a:extLst>
          </p:cNvPr>
          <p:cNvSpPr/>
          <p:nvPr/>
        </p:nvSpPr>
        <p:spPr>
          <a:xfrm>
            <a:off x="255487" y="1933314"/>
            <a:ext cx="3790950" cy="27079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8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575716" y="2207774"/>
            <a:ext cx="3150491" cy="1770879"/>
          </a:xfrm>
          <a:prstGeom prst="rect">
            <a:avLst/>
          </a:prstGeom>
        </p:spPr>
      </p:pic>
      <p:sp>
        <p:nvSpPr>
          <p:cNvPr id="2449" name="文本"/>
          <p:cNvSpPr>
            <a:spLocks noGrp="1"/>
          </p:cNvSpPr>
          <p:nvPr>
            <p:ph type="ctrTitle"/>
          </p:nvPr>
        </p:nvSpPr>
        <p:spPr>
          <a:xfrm>
            <a:off x="591544" y="4253112"/>
            <a:ext cx="3246507" cy="4581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475"/>
              </a:lnSpc>
            </a:pPr>
            <a:r>
              <a:rPr lang="zh-CN" altLang="en-US" sz="22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商场、餐厅等</a:t>
            </a:r>
            <a:r>
              <a:rPr lang="zh-CN" altLang="en-US" sz="2250" dirty="0">
                <a:solidFill>
                  <a:schemeClr val="accent2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服务</a:t>
            </a:r>
            <a:r>
              <a:rPr lang="zh-CN" altLang="en-US" sz="22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产业</a:t>
            </a:r>
            <a:endParaRPr kumimoji="1" lang="zh-CN" altLang="en-US" sz="140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49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695086" y="2207773"/>
            <a:ext cx="3150491" cy="1770879"/>
          </a:xfrm>
          <a:prstGeom prst="rect">
            <a:avLst/>
          </a:prstGeom>
        </p:spPr>
      </p:pic>
      <p:sp>
        <p:nvSpPr>
          <p:cNvPr id="3965" name="文本"/>
          <p:cNvSpPr>
            <a:spLocks noGrp="1"/>
          </p:cNvSpPr>
          <p:nvPr>
            <p:ph type="ctrTitle"/>
          </p:nvPr>
        </p:nvSpPr>
        <p:spPr>
          <a:xfrm>
            <a:off x="4695086" y="4253112"/>
            <a:ext cx="3151216" cy="3143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475"/>
              </a:lnSpc>
            </a:pPr>
            <a:r>
              <a:rPr lang="zh-CN" altLang="en-US" sz="22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企业、学校等相关</a:t>
            </a:r>
            <a:r>
              <a:rPr lang="zh-CN" altLang="en-US" sz="2250" dirty="0">
                <a:solidFill>
                  <a:schemeClr val="accent2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机构</a:t>
            </a:r>
            <a:endParaRPr kumimoji="1" lang="zh-CN" altLang="en-US" sz="1406" dirty="0">
              <a:solidFill>
                <a:schemeClr val="accent2"/>
              </a:solidFill>
            </a:endParaRPr>
          </a:p>
        </p:txBody>
      </p:sp>
      <p:pic>
        <p:nvPicPr>
          <p:cNvPr id="501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700876" y="2207772"/>
            <a:ext cx="3150491" cy="1770879"/>
          </a:xfrm>
          <a:prstGeom prst="rect">
            <a:avLst/>
          </a:prstGeom>
        </p:spPr>
      </p:pic>
      <p:sp>
        <p:nvSpPr>
          <p:cNvPr id="5481" name="文本"/>
          <p:cNvSpPr>
            <a:spLocks noGrp="1"/>
          </p:cNvSpPr>
          <p:nvPr>
            <p:ph type="ctrTitle"/>
          </p:nvPr>
        </p:nvSpPr>
        <p:spPr>
          <a:xfrm>
            <a:off x="8700876" y="4253112"/>
            <a:ext cx="3151216" cy="3143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475"/>
              </a:lnSpc>
            </a:pPr>
            <a:r>
              <a:rPr lang="zh-CN" altLang="en-US" sz="2250" dirty="0">
                <a:solidFill>
                  <a:schemeClr val="accent2"/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个人</a:t>
            </a:r>
            <a:r>
              <a:rPr lang="zh-CN" altLang="en-US" sz="22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用户的家用</a:t>
            </a:r>
            <a:endParaRPr kumimoji="1" lang="zh-CN" altLang="en-US" sz="140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79340D-4648-46F4-A296-734CEF884E93}"/>
              </a:ext>
            </a:extLst>
          </p:cNvPr>
          <p:cNvSpPr txBox="1"/>
          <p:nvPr/>
        </p:nvSpPr>
        <p:spPr>
          <a:xfrm>
            <a:off x="1353131" y="65529"/>
            <a:ext cx="3914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面向的用户群体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FD5ABE1-96F7-432B-959C-401D3620F31C}"/>
              </a:ext>
            </a:extLst>
          </p:cNvPr>
          <p:cNvSpPr/>
          <p:nvPr/>
        </p:nvSpPr>
        <p:spPr>
          <a:xfrm>
            <a:off x="4336170" y="1933314"/>
            <a:ext cx="3790950" cy="27079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E07CB66-9D37-4E3A-A772-7EB569C7D3F9}"/>
              </a:ext>
            </a:extLst>
          </p:cNvPr>
          <p:cNvSpPr/>
          <p:nvPr/>
        </p:nvSpPr>
        <p:spPr>
          <a:xfrm>
            <a:off x="8350875" y="1933314"/>
            <a:ext cx="3790950" cy="27079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49" grpId="0"/>
      <p:bldP spid="3965" grpId="0"/>
      <p:bldP spid="5481" grpId="0"/>
      <p:bldP spid="4" grpId="0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/>
          <p:cNvSpPr/>
          <p:nvPr/>
        </p:nvSpPr>
        <p:spPr>
          <a:xfrm>
            <a:off x="0" y="2010740"/>
            <a:ext cx="12192000" cy="3155220"/>
          </a:xfrm>
          <a:prstGeom prst="rect">
            <a:avLst/>
          </a:prstGeom>
          <a:solidFill>
            <a:schemeClr val="accent2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EF1C71-7E78-4E3D-B559-893F2B9A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49" y="926507"/>
            <a:ext cx="8953987" cy="53236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E5F8AD-C87D-406D-B070-A06B13DB20A6}"/>
              </a:ext>
            </a:extLst>
          </p:cNvPr>
          <p:cNvSpPr txBox="1"/>
          <p:nvPr/>
        </p:nvSpPr>
        <p:spPr>
          <a:xfrm>
            <a:off x="1247887" y="3044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未来平台架构</a:t>
            </a:r>
          </a:p>
        </p:txBody>
      </p:sp>
    </p:spTree>
    <p:extLst>
      <p:ext uri="{BB962C8B-B14F-4D97-AF65-F5344CB8AC3E}">
        <p14:creationId xmlns:p14="http://schemas.microsoft.com/office/powerpoint/2010/main" val="236707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6A32F8-3FD5-4DA5-9B40-8F410E6F74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D7FE15-DFB6-4D1F-BE07-49C91A33AA34}"/>
              </a:ext>
            </a:extLst>
          </p:cNvPr>
          <p:cNvSpPr/>
          <p:nvPr/>
        </p:nvSpPr>
        <p:spPr>
          <a:xfrm>
            <a:off x="6557817" y="0"/>
            <a:ext cx="3938953" cy="6858000"/>
          </a:xfrm>
          <a:custGeom>
            <a:avLst/>
            <a:gdLst>
              <a:gd name="connsiteX0" fmla="*/ 0 w 2100105"/>
              <a:gd name="connsiteY0" fmla="*/ 0 h 6858000"/>
              <a:gd name="connsiteX1" fmla="*/ 2100105 w 2100105"/>
              <a:gd name="connsiteY1" fmla="*/ 0 h 6858000"/>
              <a:gd name="connsiteX2" fmla="*/ 2100105 w 2100105"/>
              <a:gd name="connsiteY2" fmla="*/ 6858000 h 6858000"/>
              <a:gd name="connsiteX3" fmla="*/ 0 w 2100105"/>
              <a:gd name="connsiteY3" fmla="*/ 6858000 h 6858000"/>
              <a:gd name="connsiteX4" fmla="*/ 0 w 2100105"/>
              <a:gd name="connsiteY4" fmla="*/ 0 h 6858000"/>
              <a:gd name="connsiteX0" fmla="*/ 0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0 w 3938953"/>
              <a:gd name="connsiteY4" fmla="*/ 0 h 6858000"/>
              <a:gd name="connsiteX0" fmla="*/ 1969477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1969477 w 39389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953" h="6858000">
                <a:moveTo>
                  <a:pt x="1969477" y="0"/>
                </a:moveTo>
                <a:lnTo>
                  <a:pt x="3938953" y="10049"/>
                </a:lnTo>
                <a:lnTo>
                  <a:pt x="2100105" y="6858000"/>
                </a:lnTo>
                <a:lnTo>
                  <a:pt x="0" y="6858000"/>
                </a:lnTo>
                <a:lnTo>
                  <a:pt x="1969477" y="0"/>
                </a:lnTo>
                <a:close/>
              </a:path>
            </a:pathLst>
          </a:cu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F71DC3-2903-44D5-9EF4-5E30D9B8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563" y="1094234"/>
            <a:ext cx="7795468" cy="5497664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79DF10-6688-43F5-9885-6C67973599A1}"/>
              </a:ext>
            </a:extLst>
          </p:cNvPr>
          <p:cNvCxnSpPr/>
          <p:nvPr/>
        </p:nvCxnSpPr>
        <p:spPr>
          <a:xfrm>
            <a:off x="7467600" y="4200211"/>
            <a:ext cx="182712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286A63-D97C-43DD-AB6E-4D39EA178775}"/>
              </a:ext>
            </a:extLst>
          </p:cNvPr>
          <p:cNvSpPr txBox="1"/>
          <p:nvPr/>
        </p:nvSpPr>
        <p:spPr>
          <a:xfrm>
            <a:off x="7300432" y="2551412"/>
            <a:ext cx="2613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44485E"/>
                </a:solidFill>
                <a:latin typeface="Broadway" panose="04040905080002020502" pitchFamily="82" charset="0"/>
                <a:ea typeface="思源黑体 CN Heavy" panose="02010600030101010101" charset="-122"/>
              </a:rPr>
              <a:t>THANK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44485E"/>
                </a:solidFill>
                <a:effectLst/>
                <a:uLnTx/>
                <a:uFillTx/>
                <a:latin typeface="Broadway" panose="04040905080002020502" pitchFamily="82" charset="0"/>
                <a:ea typeface="思源黑体 CN Heavy" panose="02010600030101010101" charset="-122"/>
              </a:rPr>
              <a:t>YOU 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4485E"/>
                </a:solidFill>
                <a:effectLst/>
                <a:uLnTx/>
                <a:uFillTx/>
                <a:latin typeface="Broadway" panose="04040905080002020502" pitchFamily="82" charset="0"/>
                <a:ea typeface="思源黑体 CN Heavy" panose="02010600030101010101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04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8B63EA-D201-47B2-9A03-E0BC82181B23}"/>
              </a:ext>
            </a:extLst>
          </p:cNvPr>
          <p:cNvGrpSpPr/>
          <p:nvPr/>
        </p:nvGrpSpPr>
        <p:grpSpPr>
          <a:xfrm>
            <a:off x="1585382" y="1732910"/>
            <a:ext cx="3094483" cy="1338563"/>
            <a:chOff x="1585382" y="1732910"/>
            <a:chExt cx="3094483" cy="1338563"/>
          </a:xfrm>
        </p:grpSpPr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08C12F5D-85FA-4091-8D87-3593B400C997}"/>
                </a:ext>
              </a:extLst>
            </p:cNvPr>
            <p:cNvSpPr txBox="1"/>
            <p:nvPr/>
          </p:nvSpPr>
          <p:spPr>
            <a:xfrm>
              <a:off x="1585382" y="2092768"/>
              <a:ext cx="655864" cy="707793"/>
            </a:xfrm>
            <a:prstGeom prst="rect">
              <a:avLst/>
            </a:prstGeom>
            <a:noFill/>
          </p:spPr>
          <p:txBody>
            <a:bodyPr wrap="none" anchor="ctr">
              <a:normAutofit fontScale="90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335" b="0" i="0" u="none" strike="noStrike" kern="1200" cap="none" spc="0" normalizeH="0" baseline="0" noProof="0" dirty="0">
                  <a:ln>
                    <a:noFill/>
                  </a:ln>
                  <a:solidFill>
                    <a:srgbClr val="EF8DAE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</a:rPr>
                <a:t>01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9B1C3DE7-72F9-47C3-8AFA-5F14C4895582}"/>
                </a:ext>
              </a:extLst>
            </p:cNvPr>
            <p:cNvSpPr txBox="1"/>
            <p:nvPr/>
          </p:nvSpPr>
          <p:spPr>
            <a:xfrm>
              <a:off x="2095647" y="1732910"/>
              <a:ext cx="2511583" cy="707793"/>
            </a:xfrm>
            <a:prstGeom prst="rect">
              <a:avLst/>
            </a:prstGeom>
            <a:noFill/>
          </p:spPr>
          <p:txBody>
            <a:bodyPr wrap="none" lIns="479939" tIns="0" rIns="0" bIns="0" anchor="b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F8DAE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  <a:sym typeface="+mn-ea"/>
                </a:rPr>
                <a:t>第 一 章</a:t>
              </a:r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F9271ED1-1CC7-4237-90EC-21063F94C40D}"/>
                </a:ext>
              </a:extLst>
            </p:cNvPr>
            <p:cNvSpPr txBox="1"/>
            <p:nvPr/>
          </p:nvSpPr>
          <p:spPr>
            <a:xfrm>
              <a:off x="1800793" y="2551408"/>
              <a:ext cx="2879072" cy="520065"/>
            </a:xfrm>
            <a:prstGeom prst="rect">
              <a:avLst/>
            </a:prstGeom>
          </p:spPr>
          <p:txBody>
            <a:bodyPr vert="horz" wrap="square" lIns="479939" tIns="0" rIns="0" bIns="0" anchor="ctr" anchorCtr="0">
              <a:no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EF8DAE"/>
                  </a:solidFill>
                  <a:latin typeface="思源黑体 CN Light" panose="02010600030101010101" charset="-122"/>
                  <a:ea typeface="思源黑体 CN Light" panose="02010600030101010101" charset="-122"/>
                </a:rPr>
                <a:t>项目背景和简介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667D39F-D7AF-43F2-9231-A0AF9EB8F0AD}"/>
              </a:ext>
            </a:extLst>
          </p:cNvPr>
          <p:cNvGrpSpPr/>
          <p:nvPr/>
        </p:nvGrpSpPr>
        <p:grpSpPr>
          <a:xfrm>
            <a:off x="9196847" y="1511219"/>
            <a:ext cx="2282580" cy="2543175"/>
            <a:chOff x="9196847" y="1511219"/>
            <a:chExt cx="2282580" cy="2543175"/>
          </a:xfrm>
        </p:grpSpPr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B8DE3264-1C4A-4C9F-9286-40F4E273C8A8}"/>
                </a:ext>
              </a:extLst>
            </p:cNvPr>
            <p:cNvSpPr/>
            <p:nvPr/>
          </p:nvSpPr>
          <p:spPr>
            <a:xfrm>
              <a:off x="9196847" y="2532591"/>
              <a:ext cx="2282580" cy="120175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EF8DAE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</a:rPr>
                <a:t>目</a:t>
              </a:r>
              <a:endParaRPr kumimoji="0" lang="zh-CN" altLang="en-US" sz="6667" b="1" i="0" u="none" strike="noStrike" kern="1200" cap="none" spc="400" normalizeH="0" baseline="0" noProof="0" dirty="0">
                <a:ln>
                  <a:noFill/>
                </a:ln>
                <a:solidFill>
                  <a:srgbClr val="EF8DAE"/>
                </a:solidFill>
                <a:effectLst/>
                <a:uLnTx/>
                <a:uFillTx/>
                <a:latin typeface="思源黑体 CN Light" panose="02010600030101010101" charset="-122"/>
                <a:ea typeface="思源黑体 CN Light" panose="02010600030101010101" charset="-122"/>
                <a:cs typeface="+mn-cs"/>
              </a:endParaRPr>
            </a:p>
          </p:txBody>
        </p:sp>
        <p:sp>
          <p:nvSpPr>
            <p:cNvPr id="8" name="Rectangle 30">
              <a:extLst>
                <a:ext uri="{FF2B5EF4-FFF2-40B4-BE49-F238E27FC236}">
                  <a16:creationId xmlns:a16="http://schemas.microsoft.com/office/drawing/2014/main" id="{AC3999AB-9426-4EE4-BF45-CACEF085FF54}"/>
                </a:ext>
              </a:extLst>
            </p:cNvPr>
            <p:cNvSpPr/>
            <p:nvPr/>
          </p:nvSpPr>
          <p:spPr>
            <a:xfrm>
              <a:off x="10195930" y="1511219"/>
              <a:ext cx="1102093" cy="2543175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6667" b="1" i="0" u="none" strike="noStrike" kern="1200" cap="none" spc="400" normalizeH="0" baseline="0" noProof="0" dirty="0">
                <a:ln>
                  <a:noFill/>
                </a:ln>
                <a:solidFill>
                  <a:srgbClr val="F5D449"/>
                </a:solidFill>
                <a:effectLst/>
                <a:uLnTx/>
                <a:uFillTx/>
                <a:latin typeface="思源黑体 CN Light" panose="02010600030101010101" charset="-122"/>
                <a:ea typeface="思源黑体 CN Light" panose="02010600030101010101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F5D449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  <a:sym typeface="+mn-ea"/>
                </a:rPr>
                <a:t>录</a:t>
              </a:r>
              <a:endParaRPr kumimoji="0" lang="zh-CN" altLang="en-US" sz="6667" b="1" i="0" u="none" strike="noStrike" kern="1200" cap="none" spc="400" normalizeH="0" baseline="0" noProof="0" dirty="0">
                <a:ln>
                  <a:noFill/>
                </a:ln>
                <a:solidFill>
                  <a:srgbClr val="F5D449"/>
                </a:solidFill>
                <a:effectLst/>
                <a:uLnTx/>
                <a:uFillTx/>
                <a:latin typeface="思源黑体 CN Light" panose="02010600030101010101" charset="-122"/>
                <a:ea typeface="思源黑体 CN Light" panose="02010600030101010101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BA0F9B3-B268-435C-9AC4-A8536C7962F5}"/>
              </a:ext>
            </a:extLst>
          </p:cNvPr>
          <p:cNvGrpSpPr/>
          <p:nvPr/>
        </p:nvGrpSpPr>
        <p:grpSpPr>
          <a:xfrm>
            <a:off x="5329570" y="1732910"/>
            <a:ext cx="3095219" cy="1338563"/>
            <a:chOff x="5329570" y="1732910"/>
            <a:chExt cx="3095219" cy="1338563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D7F95CE-EAA3-4100-B8F3-8779028348ED}"/>
                </a:ext>
              </a:extLst>
            </p:cNvPr>
            <p:cNvSpPr txBox="1"/>
            <p:nvPr/>
          </p:nvSpPr>
          <p:spPr>
            <a:xfrm>
              <a:off x="5329570" y="2092768"/>
              <a:ext cx="655864" cy="707793"/>
            </a:xfrm>
            <a:prstGeom prst="rect">
              <a:avLst/>
            </a:prstGeom>
            <a:noFill/>
          </p:spPr>
          <p:txBody>
            <a:bodyPr wrap="none" anchor="ctr">
              <a:normAutofit fontScale="90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335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</a:rPr>
                <a:t>02</a:t>
              </a: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81EF1336-25A6-43E2-A91E-70A7D68F8E45}"/>
                </a:ext>
              </a:extLst>
            </p:cNvPr>
            <p:cNvSpPr txBox="1"/>
            <p:nvPr/>
          </p:nvSpPr>
          <p:spPr>
            <a:xfrm>
              <a:off x="5839835" y="1732910"/>
              <a:ext cx="2511583" cy="707793"/>
            </a:xfrm>
            <a:prstGeom prst="rect">
              <a:avLst/>
            </a:prstGeom>
            <a:noFill/>
          </p:spPr>
          <p:txBody>
            <a:bodyPr wrap="none" lIns="479939" tIns="0" rIns="0" bIns="0" anchor="b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  <a:sym typeface="+mn-ea"/>
                </a:rPr>
                <a:t>第 二 章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AA155CE0-F0F4-4D3A-8A1B-26D122B020C5}"/>
                </a:ext>
              </a:extLst>
            </p:cNvPr>
            <p:cNvSpPr txBox="1"/>
            <p:nvPr/>
          </p:nvSpPr>
          <p:spPr>
            <a:xfrm>
              <a:off x="5545717" y="2551408"/>
              <a:ext cx="2879072" cy="520065"/>
            </a:xfrm>
            <a:prstGeom prst="rect">
              <a:avLst/>
            </a:prstGeom>
          </p:spPr>
          <p:txBody>
            <a:bodyPr vert="horz" wrap="square" lIns="479939" tIns="0" rIns="0" bIns="0" anchor="ctr" anchorCtr="0">
              <a:no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44546A"/>
                  </a:solidFill>
                  <a:latin typeface="思源黑体 CN Light" panose="02010600030101010101" charset="-122"/>
                  <a:ea typeface="思源黑体 CN Light" panose="02010600030101010101" charset="-122"/>
                </a:rPr>
                <a:t>工程问题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D25540-4603-409A-8ACF-DDE083BD849E}"/>
              </a:ext>
            </a:extLst>
          </p:cNvPr>
          <p:cNvGrpSpPr/>
          <p:nvPr/>
        </p:nvGrpSpPr>
        <p:grpSpPr>
          <a:xfrm>
            <a:off x="1595445" y="3858823"/>
            <a:ext cx="3116351" cy="1247831"/>
            <a:chOff x="1595445" y="3858823"/>
            <a:chExt cx="3116351" cy="124783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88D45F45-D4C4-448C-9196-E5BCF81B9CDF}"/>
                </a:ext>
              </a:extLst>
            </p:cNvPr>
            <p:cNvSpPr txBox="1"/>
            <p:nvPr/>
          </p:nvSpPr>
          <p:spPr>
            <a:xfrm>
              <a:off x="1595445" y="4129735"/>
              <a:ext cx="655864" cy="707793"/>
            </a:xfrm>
            <a:prstGeom prst="rect">
              <a:avLst/>
            </a:prstGeom>
            <a:noFill/>
          </p:spPr>
          <p:txBody>
            <a:bodyPr wrap="none" anchor="ctr">
              <a:normAutofit fontScale="90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335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</a:rPr>
                <a:t>03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7CE0C7BD-530C-4741-9615-0598E277BF30}"/>
                </a:ext>
              </a:extLst>
            </p:cNvPr>
            <p:cNvSpPr txBox="1"/>
            <p:nvPr/>
          </p:nvSpPr>
          <p:spPr>
            <a:xfrm>
              <a:off x="2105710" y="3858823"/>
              <a:ext cx="2511583" cy="618848"/>
            </a:xfrm>
            <a:prstGeom prst="rect">
              <a:avLst/>
            </a:prstGeom>
            <a:noFill/>
          </p:spPr>
          <p:txBody>
            <a:bodyPr wrap="none" lIns="479939" tIns="0" rIns="0" bIns="0" anchor="b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  <a:sym typeface="+mn-ea"/>
                </a:rPr>
                <a:t>第 </a:t>
              </a:r>
              <a:r>
                <a:rPr lang="zh-CN" altLang="en-US" sz="4000" dirty="0">
                  <a:solidFill>
                    <a:srgbClr val="44546A"/>
                  </a:solidFill>
                  <a:latin typeface="思源黑体 CN Light" panose="02010600030101010101" charset="-122"/>
                  <a:ea typeface="思源黑体 CN Light" panose="02010600030101010101" charset="-122"/>
                  <a:sym typeface="+mn-ea"/>
                </a:rPr>
                <a:t>三 </a:t>
              </a: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  <a:sym typeface="+mn-ea"/>
                </a:rPr>
                <a:t>章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7C734B4E-023A-42F6-9B54-763DD8016DA8}"/>
                </a:ext>
              </a:extLst>
            </p:cNvPr>
            <p:cNvSpPr txBox="1"/>
            <p:nvPr/>
          </p:nvSpPr>
          <p:spPr>
            <a:xfrm>
              <a:off x="1842787" y="4586589"/>
              <a:ext cx="2869009" cy="520065"/>
            </a:xfrm>
            <a:prstGeom prst="rect">
              <a:avLst/>
            </a:prstGeom>
          </p:spPr>
          <p:txBody>
            <a:bodyPr vert="horz" wrap="square" lIns="479939" tIns="0" rIns="0" bIns="0" anchor="ctr" anchorCtr="0">
              <a:no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44546A"/>
                  </a:solidFill>
                  <a:latin typeface="思源黑体 CN Light" panose="02010600030101010101" charset="-122"/>
                  <a:ea typeface="思源黑体 CN Light" panose="02010600030101010101" charset="-122"/>
                </a:rPr>
                <a:t>技术创新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3FE3A77-25E8-4E4A-93A5-C84DEA4FE931}"/>
              </a:ext>
            </a:extLst>
          </p:cNvPr>
          <p:cNvGrpSpPr/>
          <p:nvPr/>
        </p:nvGrpSpPr>
        <p:grpSpPr>
          <a:xfrm>
            <a:off x="5334265" y="3734348"/>
            <a:ext cx="3090524" cy="1372306"/>
            <a:chOff x="5334265" y="3734348"/>
            <a:chExt cx="3090524" cy="1372306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8065E1A6-4B88-4B9D-AB25-0AB2A409D9BD}"/>
                </a:ext>
              </a:extLst>
            </p:cNvPr>
            <p:cNvSpPr txBox="1"/>
            <p:nvPr/>
          </p:nvSpPr>
          <p:spPr>
            <a:xfrm>
              <a:off x="5334265" y="4127948"/>
              <a:ext cx="655864" cy="707793"/>
            </a:xfrm>
            <a:prstGeom prst="rect">
              <a:avLst/>
            </a:prstGeom>
            <a:noFill/>
          </p:spPr>
          <p:txBody>
            <a:bodyPr wrap="none" anchor="ctr">
              <a:normAutofit fontScale="90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335" b="0" i="0" u="none" strike="noStrike" kern="1200" cap="none" spc="0" normalizeH="0" baseline="0" noProof="0" dirty="0">
                  <a:ln>
                    <a:noFill/>
                  </a:ln>
                  <a:solidFill>
                    <a:srgbClr val="EF8DAE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</a:rPr>
                <a:t>04</a:t>
              </a: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E4E91DAB-B035-4B3A-9AAF-0A8CBF54DFC3}"/>
                </a:ext>
              </a:extLst>
            </p:cNvPr>
            <p:cNvSpPr txBox="1"/>
            <p:nvPr/>
          </p:nvSpPr>
          <p:spPr>
            <a:xfrm>
              <a:off x="5844530" y="3734348"/>
              <a:ext cx="2511583" cy="741535"/>
            </a:xfrm>
            <a:prstGeom prst="rect">
              <a:avLst/>
            </a:prstGeom>
            <a:noFill/>
          </p:spPr>
          <p:txBody>
            <a:bodyPr wrap="none" lIns="479939" tIns="0" rIns="0" bIns="0" anchor="b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F8DAE"/>
                  </a:solidFill>
                  <a:effectLst/>
                  <a:uLnTx/>
                  <a:uFillTx/>
                  <a:latin typeface="思源黑体 CN Light" panose="02010600030101010101" charset="-122"/>
                  <a:ea typeface="思源黑体 CN Light" panose="02010600030101010101" charset="-122"/>
                  <a:cs typeface="+mn-cs"/>
                  <a:sym typeface="+mn-ea"/>
                </a:rPr>
                <a:t>第 四 章 </a:t>
              </a: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154CD8D2-AD56-43F8-AFB9-E251EDE48A4C}"/>
                </a:ext>
              </a:extLst>
            </p:cNvPr>
            <p:cNvSpPr txBox="1"/>
            <p:nvPr/>
          </p:nvSpPr>
          <p:spPr>
            <a:xfrm>
              <a:off x="5550412" y="4586589"/>
              <a:ext cx="2874377" cy="520065"/>
            </a:xfrm>
            <a:prstGeom prst="rect">
              <a:avLst/>
            </a:prstGeom>
          </p:spPr>
          <p:txBody>
            <a:bodyPr vert="horz" wrap="square" lIns="479939" tIns="0" rIns="0" bIns="0" anchor="ctr" anchorCtr="0">
              <a:no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rgbClr val="EF8DAE"/>
                  </a:solidFill>
                  <a:latin typeface="思源黑体 CN Light" panose="02010600030101010101" charset="-122"/>
                  <a:ea typeface="思源黑体 CN Light" panose="02010600030101010101" charset="-122"/>
                </a:rPr>
                <a:t>未来展望</a:t>
              </a:r>
            </a:p>
          </p:txBody>
        </p:sp>
      </p:grpSp>
      <p:sp>
        <p:nvSpPr>
          <p:cNvPr id="26" name="L 形 25">
            <a:extLst>
              <a:ext uri="{FF2B5EF4-FFF2-40B4-BE49-F238E27FC236}">
                <a16:creationId xmlns:a16="http://schemas.microsoft.com/office/drawing/2014/main" id="{350F002A-7AE1-49DB-A2E1-4F472F56183D}"/>
              </a:ext>
            </a:extLst>
          </p:cNvPr>
          <p:cNvSpPr/>
          <p:nvPr/>
        </p:nvSpPr>
        <p:spPr>
          <a:xfrm>
            <a:off x="0" y="6216242"/>
            <a:ext cx="654341" cy="654341"/>
          </a:xfrm>
          <a:prstGeom prst="corner">
            <a:avLst/>
          </a:pr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078AA43-4BD4-46ED-BAA5-507ED2B623D4}"/>
              </a:ext>
            </a:extLst>
          </p:cNvPr>
          <p:cNvSpPr/>
          <p:nvPr/>
        </p:nvSpPr>
        <p:spPr>
          <a:xfrm>
            <a:off x="0" y="1"/>
            <a:ext cx="12192000" cy="83890"/>
          </a:xfrm>
          <a:prstGeom prst="rect">
            <a:avLst/>
          </a:pr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8" name="乘号 27">
            <a:extLst>
              <a:ext uri="{FF2B5EF4-FFF2-40B4-BE49-F238E27FC236}">
                <a16:creationId xmlns:a16="http://schemas.microsoft.com/office/drawing/2014/main" id="{C79B094D-6A86-4296-BFDA-0E3E2FE99E9F}"/>
              </a:ext>
            </a:extLst>
          </p:cNvPr>
          <p:cNvSpPr/>
          <p:nvPr/>
        </p:nvSpPr>
        <p:spPr>
          <a:xfrm>
            <a:off x="11195958" y="89306"/>
            <a:ext cx="996042" cy="996042"/>
          </a:xfrm>
          <a:prstGeom prst="mathMultiply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08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6A32F8-3FD5-4DA5-9B40-8F410E6F74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D7FE15-DFB6-4D1F-BE07-49C91A33AA34}"/>
              </a:ext>
            </a:extLst>
          </p:cNvPr>
          <p:cNvSpPr/>
          <p:nvPr/>
        </p:nvSpPr>
        <p:spPr>
          <a:xfrm>
            <a:off x="6652009" y="0"/>
            <a:ext cx="3938953" cy="6858000"/>
          </a:xfrm>
          <a:custGeom>
            <a:avLst/>
            <a:gdLst>
              <a:gd name="connsiteX0" fmla="*/ 0 w 2100105"/>
              <a:gd name="connsiteY0" fmla="*/ 0 h 6858000"/>
              <a:gd name="connsiteX1" fmla="*/ 2100105 w 2100105"/>
              <a:gd name="connsiteY1" fmla="*/ 0 h 6858000"/>
              <a:gd name="connsiteX2" fmla="*/ 2100105 w 2100105"/>
              <a:gd name="connsiteY2" fmla="*/ 6858000 h 6858000"/>
              <a:gd name="connsiteX3" fmla="*/ 0 w 2100105"/>
              <a:gd name="connsiteY3" fmla="*/ 6858000 h 6858000"/>
              <a:gd name="connsiteX4" fmla="*/ 0 w 2100105"/>
              <a:gd name="connsiteY4" fmla="*/ 0 h 6858000"/>
              <a:gd name="connsiteX0" fmla="*/ 0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0 w 3938953"/>
              <a:gd name="connsiteY4" fmla="*/ 0 h 6858000"/>
              <a:gd name="connsiteX0" fmla="*/ 1969477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1969477 w 39389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953" h="6858000">
                <a:moveTo>
                  <a:pt x="1969477" y="0"/>
                </a:moveTo>
                <a:lnTo>
                  <a:pt x="3938953" y="10049"/>
                </a:lnTo>
                <a:lnTo>
                  <a:pt x="2100105" y="6858000"/>
                </a:lnTo>
                <a:lnTo>
                  <a:pt x="0" y="6858000"/>
                </a:lnTo>
                <a:lnTo>
                  <a:pt x="1969477" y="0"/>
                </a:lnTo>
                <a:close/>
              </a:path>
            </a:pathLst>
          </a:cu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F71DC3-2903-44D5-9EF4-5E30D9B8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563" y="1094234"/>
            <a:ext cx="7795468" cy="5497664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79DF10-6688-43F5-9885-6C67973599A1}"/>
              </a:ext>
            </a:extLst>
          </p:cNvPr>
          <p:cNvCxnSpPr/>
          <p:nvPr/>
        </p:nvCxnSpPr>
        <p:spPr>
          <a:xfrm>
            <a:off x="7467600" y="4200211"/>
            <a:ext cx="182712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286A63-D97C-43DD-AB6E-4D39EA178775}"/>
              </a:ext>
            </a:extLst>
          </p:cNvPr>
          <p:cNvSpPr txBox="1"/>
          <p:nvPr/>
        </p:nvSpPr>
        <p:spPr>
          <a:xfrm>
            <a:off x="7165550" y="3231833"/>
            <a:ext cx="261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Broadway" panose="04040905080002020502" pitchFamily="82" charset="0"/>
                <a:ea typeface="思源黑体 CN Heavy" panose="02010600030101010101" charset="-122"/>
                <a:cs typeface="+mn-cs"/>
              </a:rPr>
              <a:t>第一章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F9E167-0C8E-4500-A2A9-589284BDFE18}"/>
              </a:ext>
            </a:extLst>
          </p:cNvPr>
          <p:cNvSpPr txBox="1"/>
          <p:nvPr/>
        </p:nvSpPr>
        <p:spPr>
          <a:xfrm>
            <a:off x="7280610" y="433759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10600030101010101" charset="-122"/>
                <a:ea typeface="思源黑体 CN Light" panose="02010600030101010101" charset="-122"/>
                <a:cs typeface="+mn-cs"/>
              </a:rPr>
              <a:t>项目的背景和简介</a:t>
            </a:r>
          </a:p>
        </p:txBody>
      </p:sp>
    </p:spTree>
    <p:extLst>
      <p:ext uri="{BB962C8B-B14F-4D97-AF65-F5344CB8AC3E}">
        <p14:creationId xmlns:p14="http://schemas.microsoft.com/office/powerpoint/2010/main" val="363234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空心弧 9">
            <a:extLst>
              <a:ext uri="{FF2B5EF4-FFF2-40B4-BE49-F238E27FC236}">
                <a16:creationId xmlns:a16="http://schemas.microsoft.com/office/drawing/2014/main" id="{229230C7-D65D-4B86-B828-CBBE84E09BCA}"/>
              </a:ext>
            </a:extLst>
          </p:cNvPr>
          <p:cNvSpPr/>
          <p:nvPr/>
        </p:nvSpPr>
        <p:spPr>
          <a:xfrm>
            <a:off x="632155" y="1248031"/>
            <a:ext cx="11219937" cy="11219937"/>
          </a:xfrm>
          <a:prstGeom prst="blockArc">
            <a:avLst/>
          </a:pr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9FA4C5-9ADB-4C38-8EE6-8F6EE05E7DF9}"/>
              </a:ext>
            </a:extLst>
          </p:cNvPr>
          <p:cNvGrpSpPr/>
          <p:nvPr/>
        </p:nvGrpSpPr>
        <p:grpSpPr>
          <a:xfrm>
            <a:off x="716691" y="1972962"/>
            <a:ext cx="4738106" cy="1297460"/>
            <a:chOff x="716691" y="1972962"/>
            <a:chExt cx="4738106" cy="129746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E5AB093-2257-40CF-A994-ED70ABECAB69}"/>
                </a:ext>
              </a:extLst>
            </p:cNvPr>
            <p:cNvSpPr/>
            <p:nvPr/>
          </p:nvSpPr>
          <p:spPr>
            <a:xfrm>
              <a:off x="1915295" y="1972962"/>
              <a:ext cx="3539502" cy="12974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69900" sx="113000" sy="113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800" dirty="0">
                  <a:solidFill>
                    <a:schemeClr val="accent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人工监控</a:t>
              </a:r>
              <a:endParaRPr lang="en-US" altLang="zh-CN" sz="28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7254C1F-1E74-4837-A9F8-E13E17816FF2}"/>
                </a:ext>
              </a:extLst>
            </p:cNvPr>
            <p:cNvSpPr/>
            <p:nvPr/>
          </p:nvSpPr>
          <p:spPr>
            <a:xfrm>
              <a:off x="716691" y="2102708"/>
              <a:ext cx="1037967" cy="103796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C668397-7DB7-45B9-9457-B289E28ACB27}"/>
                </a:ext>
              </a:extLst>
            </p:cNvPr>
            <p:cNvSpPr txBox="1"/>
            <p:nvPr/>
          </p:nvSpPr>
          <p:spPr>
            <a:xfrm>
              <a:off x="815350" y="2894912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ONE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B53913-D345-482A-B984-15981082D7E9}"/>
              </a:ext>
            </a:extLst>
          </p:cNvPr>
          <p:cNvGrpSpPr/>
          <p:nvPr/>
        </p:nvGrpSpPr>
        <p:grpSpPr>
          <a:xfrm>
            <a:off x="716690" y="4104505"/>
            <a:ext cx="4738109" cy="1754658"/>
            <a:chOff x="716690" y="4104505"/>
            <a:chExt cx="4738109" cy="1754658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3C23E81E-15F8-4855-A736-2ABD15D35D20}"/>
                </a:ext>
              </a:extLst>
            </p:cNvPr>
            <p:cNvSpPr/>
            <p:nvPr/>
          </p:nvSpPr>
          <p:spPr>
            <a:xfrm>
              <a:off x="1915296" y="4104505"/>
              <a:ext cx="3539503" cy="12974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69900" sx="113000" sy="113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just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en-US" altLang="zh-CN" sz="2800" dirty="0">
                  <a:solidFill>
                    <a:schemeClr val="accent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	</a:t>
              </a:r>
              <a:r>
                <a:rPr lang="zh-CN" altLang="en-US" sz="2800" dirty="0">
                  <a:solidFill>
                    <a:schemeClr val="accent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分析困难</a:t>
              </a:r>
              <a:endParaRPr lang="en-US" altLang="zh-CN" sz="28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6842BB9-D406-438D-8967-C5FD84AC5F6C}"/>
                </a:ext>
              </a:extLst>
            </p:cNvPr>
            <p:cNvSpPr/>
            <p:nvPr/>
          </p:nvSpPr>
          <p:spPr>
            <a:xfrm>
              <a:off x="716690" y="4363998"/>
              <a:ext cx="1037967" cy="1037967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FAD20FD-680B-46A4-9C0B-9C44ECAF301A}"/>
                </a:ext>
              </a:extLst>
            </p:cNvPr>
            <p:cNvSpPr txBox="1"/>
            <p:nvPr/>
          </p:nvSpPr>
          <p:spPr>
            <a:xfrm>
              <a:off x="871723" y="548983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THREE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D861421-6C19-48DD-8791-F354FC5BB597}"/>
              </a:ext>
            </a:extLst>
          </p:cNvPr>
          <p:cNvGrpSpPr/>
          <p:nvPr/>
        </p:nvGrpSpPr>
        <p:grpSpPr>
          <a:xfrm>
            <a:off x="5983256" y="4104505"/>
            <a:ext cx="4809663" cy="1670222"/>
            <a:chOff x="5983256" y="4104505"/>
            <a:chExt cx="4809663" cy="1670222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A7911172-FC99-4D50-8E6F-08D08C76457C}"/>
                </a:ext>
              </a:extLst>
            </p:cNvPr>
            <p:cNvSpPr/>
            <p:nvPr/>
          </p:nvSpPr>
          <p:spPr>
            <a:xfrm>
              <a:off x="7253417" y="4104505"/>
              <a:ext cx="3539502" cy="12974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69900" sx="113000" sy="113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800" dirty="0">
                  <a:solidFill>
                    <a:schemeClr val="accent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被动监控</a:t>
              </a:r>
              <a:endParaRPr lang="en-US" altLang="zh-CN" sz="28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3D8109A-8756-471C-9BCB-0125E0787EA1}"/>
                </a:ext>
              </a:extLst>
            </p:cNvPr>
            <p:cNvSpPr/>
            <p:nvPr/>
          </p:nvSpPr>
          <p:spPr>
            <a:xfrm>
              <a:off x="5983256" y="4363997"/>
              <a:ext cx="1037967" cy="1037967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7F8C439-D534-40D4-BB17-8050BFDBBA24}"/>
                </a:ext>
              </a:extLst>
            </p:cNvPr>
            <p:cNvSpPr txBox="1"/>
            <p:nvPr/>
          </p:nvSpPr>
          <p:spPr>
            <a:xfrm>
              <a:off x="6129380" y="5405395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FOUR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E7616DC-B852-43B8-B5A1-AB9F4698DEF6}"/>
              </a:ext>
            </a:extLst>
          </p:cNvPr>
          <p:cNvGrpSpPr/>
          <p:nvPr/>
        </p:nvGrpSpPr>
        <p:grpSpPr>
          <a:xfrm>
            <a:off x="6082661" y="1925594"/>
            <a:ext cx="4710257" cy="1344828"/>
            <a:chOff x="6082661" y="1925594"/>
            <a:chExt cx="4710257" cy="1344828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2CC344B3-CB77-4126-BC26-B2D124378CF6}"/>
                </a:ext>
              </a:extLst>
            </p:cNvPr>
            <p:cNvSpPr/>
            <p:nvPr/>
          </p:nvSpPr>
          <p:spPr>
            <a:xfrm>
              <a:off x="7253416" y="1972962"/>
              <a:ext cx="3539502" cy="12974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69900" sx="113000" sy="113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20000"/>
                </a:lnSpc>
                <a:buClr>
                  <a:srgbClr val="5E5E5E"/>
                </a:buClr>
                <a:buSzPct val="25000"/>
                <a:defRPr/>
              </a:pPr>
              <a:r>
                <a:rPr lang="zh-CN" altLang="en-US" sz="2800" dirty="0">
                  <a:solidFill>
                    <a:schemeClr val="accent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显示不足</a:t>
              </a:r>
              <a:endParaRPr lang="en-US" altLang="zh-CN" sz="28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00653FE-4FCE-4368-95D4-1D11C472F061}"/>
                </a:ext>
              </a:extLst>
            </p:cNvPr>
            <p:cNvSpPr/>
            <p:nvPr/>
          </p:nvSpPr>
          <p:spPr>
            <a:xfrm>
              <a:off x="6082661" y="1925594"/>
              <a:ext cx="1037967" cy="1037967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EF47F610-ACE8-4756-BBD0-7128308C6FB1}"/>
                </a:ext>
              </a:extLst>
            </p:cNvPr>
            <p:cNvSpPr txBox="1"/>
            <p:nvPr/>
          </p:nvSpPr>
          <p:spPr>
            <a:xfrm>
              <a:off x="6242124" y="289491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TWO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CA1257E-1D4D-4CEA-A0C4-A53AA57D8CA0}"/>
              </a:ext>
            </a:extLst>
          </p:cNvPr>
          <p:cNvSpPr txBox="1"/>
          <p:nvPr/>
        </p:nvSpPr>
        <p:spPr>
          <a:xfrm>
            <a:off x="1286259" y="89696"/>
            <a:ext cx="4762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传统视频监控存在的问题</a:t>
            </a:r>
          </a:p>
        </p:txBody>
      </p:sp>
    </p:spTree>
    <p:extLst>
      <p:ext uri="{BB962C8B-B14F-4D97-AF65-F5344CB8AC3E}">
        <p14:creationId xmlns:p14="http://schemas.microsoft.com/office/powerpoint/2010/main" val="186861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E1E80B36-E3D0-4F6C-B1DF-38959CDD863E}"/>
              </a:ext>
            </a:extLst>
          </p:cNvPr>
          <p:cNvGrpSpPr/>
          <p:nvPr/>
        </p:nvGrpSpPr>
        <p:grpSpPr>
          <a:xfrm>
            <a:off x="5386163" y="3344711"/>
            <a:ext cx="6053363" cy="1124311"/>
            <a:chOff x="5386163" y="3344711"/>
            <a:chExt cx="6053363" cy="1124311"/>
          </a:xfrm>
        </p:grpSpPr>
        <p:sp>
          <p:nvSpPr>
            <p:cNvPr id="40" name="Rectangle 30">
              <a:extLst>
                <a:ext uri="{FF2B5EF4-FFF2-40B4-BE49-F238E27FC236}">
                  <a16:creationId xmlns:a16="http://schemas.microsoft.com/office/drawing/2014/main" id="{774B6C2D-A747-4F11-ADD3-9B48C77742E9}"/>
                </a:ext>
              </a:extLst>
            </p:cNvPr>
            <p:cNvSpPr/>
            <p:nvPr/>
          </p:nvSpPr>
          <p:spPr>
            <a:xfrm>
              <a:off x="6510474" y="3344711"/>
              <a:ext cx="4929052" cy="1124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r="420000" sx="110000" sy="11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 panose="020B0500000000000000" pitchFamily="34" charset="-122"/>
                <a:cs typeface="+mn-cs"/>
              </a:endParaRPr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C7DF592F-A1C3-4BAD-BC4A-401FC6D14D86}"/>
                </a:ext>
              </a:extLst>
            </p:cNvPr>
            <p:cNvSpPr/>
            <p:nvPr/>
          </p:nvSpPr>
          <p:spPr>
            <a:xfrm>
              <a:off x="5386163" y="3344711"/>
              <a:ext cx="1124311" cy="11243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>
              <a:outerShdw blurRad="266700" dir="420000" sx="110000" sy="11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 panose="020B0500000000000000" pitchFamily="34" charset="-122"/>
                <a:cs typeface="+mn-cs"/>
              </a:endParaRPr>
            </a:p>
          </p:txBody>
        </p:sp>
        <p:sp>
          <p:nvSpPr>
            <p:cNvPr id="42" name="Shape 2604">
              <a:extLst>
                <a:ext uri="{FF2B5EF4-FFF2-40B4-BE49-F238E27FC236}">
                  <a16:creationId xmlns:a16="http://schemas.microsoft.com/office/drawing/2014/main" id="{6EFCBF7E-F098-468C-A19A-EAA1CF256D7B}"/>
                </a:ext>
              </a:extLst>
            </p:cNvPr>
            <p:cNvSpPr/>
            <p:nvPr/>
          </p:nvSpPr>
          <p:spPr>
            <a:xfrm>
              <a:off x="5711255" y="3684615"/>
              <a:ext cx="474127" cy="444501"/>
            </a:xfrm>
            <a:custGeom>
              <a:avLst/>
              <a:gdLst>
                <a:gd name="connsiteX0" fmla="*/ 0 w 406424"/>
                <a:gd name="connsiteY0" fmla="*/ 0 h 381029"/>
                <a:gd name="connsiteX1" fmla="*/ 406424 w 406424"/>
                <a:gd name="connsiteY1" fmla="*/ 0 h 381029"/>
                <a:gd name="connsiteX2" fmla="*/ 406424 w 406424"/>
                <a:gd name="connsiteY2" fmla="*/ 50820 h 381029"/>
                <a:gd name="connsiteX3" fmla="*/ 279411 w 406424"/>
                <a:gd name="connsiteY3" fmla="*/ 50820 h 381029"/>
                <a:gd name="connsiteX4" fmla="*/ 279411 w 406424"/>
                <a:gd name="connsiteY4" fmla="*/ 381029 h 381029"/>
                <a:gd name="connsiteX5" fmla="*/ 228596 w 406424"/>
                <a:gd name="connsiteY5" fmla="*/ 381029 h 381029"/>
                <a:gd name="connsiteX6" fmla="*/ 228596 w 406424"/>
                <a:gd name="connsiteY6" fmla="*/ 203231 h 381029"/>
                <a:gd name="connsiteX7" fmla="*/ 177828 w 406424"/>
                <a:gd name="connsiteY7" fmla="*/ 203231 h 381029"/>
                <a:gd name="connsiteX8" fmla="*/ 177828 w 406424"/>
                <a:gd name="connsiteY8" fmla="*/ 381029 h 381029"/>
                <a:gd name="connsiteX9" fmla="*/ 127013 w 406424"/>
                <a:gd name="connsiteY9" fmla="*/ 381029 h 381029"/>
                <a:gd name="connsiteX10" fmla="*/ 127013 w 406424"/>
                <a:gd name="connsiteY10" fmla="*/ 50820 h 381029"/>
                <a:gd name="connsiteX11" fmla="*/ 0 w 406424"/>
                <a:gd name="connsiteY11" fmla="*/ 50820 h 38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6424" h="381029">
                  <a:moveTo>
                    <a:pt x="0" y="0"/>
                  </a:moveTo>
                  <a:lnTo>
                    <a:pt x="406424" y="0"/>
                  </a:lnTo>
                  <a:lnTo>
                    <a:pt x="406424" y="50820"/>
                  </a:lnTo>
                  <a:lnTo>
                    <a:pt x="279411" y="50820"/>
                  </a:lnTo>
                  <a:lnTo>
                    <a:pt x="279411" y="381029"/>
                  </a:lnTo>
                  <a:lnTo>
                    <a:pt x="228596" y="381029"/>
                  </a:lnTo>
                  <a:lnTo>
                    <a:pt x="228596" y="203231"/>
                  </a:lnTo>
                  <a:lnTo>
                    <a:pt x="177828" y="203231"/>
                  </a:lnTo>
                  <a:lnTo>
                    <a:pt x="177828" y="381029"/>
                  </a:lnTo>
                  <a:lnTo>
                    <a:pt x="127013" y="381029"/>
                  </a:lnTo>
                  <a:lnTo>
                    <a:pt x="127013" y="50820"/>
                  </a:lnTo>
                  <a:lnTo>
                    <a:pt x="0" y="5082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/>
              </a:endParaRP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34015B16-A750-445A-88D3-5BE82CC57338}"/>
              </a:ext>
            </a:extLst>
          </p:cNvPr>
          <p:cNvGrpSpPr/>
          <p:nvPr/>
        </p:nvGrpSpPr>
        <p:grpSpPr>
          <a:xfrm>
            <a:off x="5386163" y="4741891"/>
            <a:ext cx="6053363" cy="1124311"/>
            <a:chOff x="5386163" y="4741891"/>
            <a:chExt cx="6053363" cy="1124311"/>
          </a:xfrm>
        </p:grpSpPr>
        <p:sp>
          <p:nvSpPr>
            <p:cNvPr id="27" name="Rectangle 31">
              <a:extLst>
                <a:ext uri="{FF2B5EF4-FFF2-40B4-BE49-F238E27FC236}">
                  <a16:creationId xmlns:a16="http://schemas.microsoft.com/office/drawing/2014/main" id="{43FBF336-AC17-4563-AED7-052C07687BBF}"/>
                </a:ext>
              </a:extLst>
            </p:cNvPr>
            <p:cNvSpPr/>
            <p:nvPr/>
          </p:nvSpPr>
          <p:spPr>
            <a:xfrm>
              <a:off x="6510474" y="4741891"/>
              <a:ext cx="4929052" cy="1124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 panose="020B0500000000000000" pitchFamily="34" charset="-122"/>
                <a:cs typeface="+mn-cs"/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EE26D09B-E21B-4951-B525-E5951BBF7613}"/>
                </a:ext>
              </a:extLst>
            </p:cNvPr>
            <p:cNvSpPr/>
            <p:nvPr/>
          </p:nvSpPr>
          <p:spPr>
            <a:xfrm>
              <a:off x="5386163" y="4741891"/>
              <a:ext cx="1124311" cy="1124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  <a:effectLst>
              <a:outerShdw blurRad="266700" dir="420000" sx="110000" sy="11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3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 panose="020B0500000000000000" pitchFamily="34" charset="-122"/>
                <a:cs typeface="+mn-cs"/>
              </a:endParaRPr>
            </a:p>
          </p:txBody>
        </p:sp>
        <p:sp>
          <p:nvSpPr>
            <p:cNvPr id="29" name="Shape 2634">
              <a:extLst>
                <a:ext uri="{FF2B5EF4-FFF2-40B4-BE49-F238E27FC236}">
                  <a16:creationId xmlns:a16="http://schemas.microsoft.com/office/drawing/2014/main" id="{80525D5C-C89C-4D82-BED4-24F409BE45A6}"/>
                </a:ext>
              </a:extLst>
            </p:cNvPr>
            <p:cNvSpPr/>
            <p:nvPr/>
          </p:nvSpPr>
          <p:spPr>
            <a:xfrm>
              <a:off x="5711255" y="5069429"/>
              <a:ext cx="474127" cy="469233"/>
            </a:xfrm>
            <a:custGeom>
              <a:avLst/>
              <a:gdLst>
                <a:gd name="T0" fmla="*/ 2709 w 7873"/>
                <a:gd name="T1" fmla="*/ 1592 h 7791"/>
                <a:gd name="T2" fmla="*/ 5329 w 7873"/>
                <a:gd name="T3" fmla="*/ 1624 h 7791"/>
                <a:gd name="T4" fmla="*/ 5782 w 7873"/>
                <a:gd name="T5" fmla="*/ 969 h 7791"/>
                <a:gd name="T6" fmla="*/ 5477 w 7873"/>
                <a:gd name="T7" fmla="*/ 432 h 7791"/>
                <a:gd name="T8" fmla="*/ 4004 w 7873"/>
                <a:gd name="T9" fmla="*/ 13 h 7791"/>
                <a:gd name="T10" fmla="*/ 2709 w 7873"/>
                <a:gd name="T11" fmla="*/ 368 h 7791"/>
                <a:gd name="T12" fmla="*/ 2352 w 7873"/>
                <a:gd name="T13" fmla="*/ 840 h 7791"/>
                <a:gd name="T14" fmla="*/ 2709 w 7873"/>
                <a:gd name="T15" fmla="*/ 1592 h 7791"/>
                <a:gd name="T16" fmla="*/ 2699 w 7873"/>
                <a:gd name="T17" fmla="*/ 2258 h 7791"/>
                <a:gd name="T18" fmla="*/ 3046 w 7873"/>
                <a:gd name="T19" fmla="*/ 2376 h 7791"/>
                <a:gd name="T20" fmla="*/ 3351 w 7873"/>
                <a:gd name="T21" fmla="*/ 2537 h 7791"/>
                <a:gd name="T22" fmla="*/ 4656 w 7873"/>
                <a:gd name="T23" fmla="*/ 2570 h 7791"/>
                <a:gd name="T24" fmla="*/ 5624 w 7873"/>
                <a:gd name="T25" fmla="*/ 2076 h 7791"/>
                <a:gd name="T26" fmla="*/ 5782 w 7873"/>
                <a:gd name="T27" fmla="*/ 1335 h 7791"/>
                <a:gd name="T28" fmla="*/ 5698 w 7873"/>
                <a:gd name="T29" fmla="*/ 1592 h 7791"/>
                <a:gd name="T30" fmla="*/ 2331 w 7873"/>
                <a:gd name="T31" fmla="*/ 1335 h 7791"/>
                <a:gd name="T32" fmla="*/ 2699 w 7873"/>
                <a:gd name="T33" fmla="*/ 2258 h 7791"/>
                <a:gd name="T34" fmla="*/ 3730 w 7873"/>
                <a:gd name="T35" fmla="*/ 2903 h 7791"/>
                <a:gd name="T36" fmla="*/ 3888 w 7873"/>
                <a:gd name="T37" fmla="*/ 3300 h 7791"/>
                <a:gd name="T38" fmla="*/ 4414 w 7873"/>
                <a:gd name="T39" fmla="*/ 3128 h 7791"/>
                <a:gd name="T40" fmla="*/ 5519 w 7873"/>
                <a:gd name="T41" fmla="*/ 2849 h 7791"/>
                <a:gd name="T42" fmla="*/ 5782 w 7873"/>
                <a:gd name="T43" fmla="*/ 2011 h 7791"/>
                <a:gd name="T44" fmla="*/ 5761 w 7873"/>
                <a:gd name="T45" fmla="*/ 2140 h 7791"/>
                <a:gd name="T46" fmla="*/ 3730 w 7873"/>
                <a:gd name="T47" fmla="*/ 2903 h 7791"/>
                <a:gd name="T48" fmla="*/ 3330 w 7873"/>
                <a:gd name="T49" fmla="*/ 2967 h 7791"/>
                <a:gd name="T50" fmla="*/ 1752 w 7873"/>
                <a:gd name="T51" fmla="*/ 2494 h 7791"/>
                <a:gd name="T52" fmla="*/ 742 w 7873"/>
                <a:gd name="T53" fmla="*/ 2709 h 7791"/>
                <a:gd name="T54" fmla="*/ 152 w 7873"/>
                <a:gd name="T55" fmla="*/ 3644 h 7791"/>
                <a:gd name="T56" fmla="*/ 1815 w 7873"/>
                <a:gd name="T57" fmla="*/ 4428 h 7791"/>
                <a:gd name="T58" fmla="*/ 3530 w 7873"/>
                <a:gd name="T59" fmla="*/ 3687 h 7791"/>
                <a:gd name="T60" fmla="*/ 3330 w 7873"/>
                <a:gd name="T61" fmla="*/ 2967 h 7791"/>
                <a:gd name="T62" fmla="*/ 3236 w 7873"/>
                <a:gd name="T63" fmla="*/ 4267 h 7791"/>
                <a:gd name="T64" fmla="*/ 100 w 7873"/>
                <a:gd name="T65" fmla="*/ 3837 h 7791"/>
                <a:gd name="T66" fmla="*/ 289 w 7873"/>
                <a:gd name="T67" fmla="*/ 4567 h 7791"/>
                <a:gd name="T68" fmla="*/ 3036 w 7873"/>
                <a:gd name="T69" fmla="*/ 4825 h 7791"/>
                <a:gd name="T70" fmla="*/ 3288 w 7873"/>
                <a:gd name="T71" fmla="*/ 4234 h 7791"/>
                <a:gd name="T72" fmla="*/ 3236 w 7873"/>
                <a:gd name="T73" fmla="*/ 4267 h 7791"/>
                <a:gd name="T74" fmla="*/ 7676 w 7873"/>
                <a:gd name="T75" fmla="*/ 4686 h 7791"/>
                <a:gd name="T76" fmla="*/ 5708 w 7873"/>
                <a:gd name="T77" fmla="*/ 3407 h 7791"/>
                <a:gd name="T78" fmla="*/ 4193 w 7873"/>
                <a:gd name="T79" fmla="*/ 4063 h 7791"/>
                <a:gd name="T80" fmla="*/ 3572 w 7873"/>
                <a:gd name="T81" fmla="*/ 5620 h 7791"/>
                <a:gd name="T82" fmla="*/ 4214 w 7873"/>
                <a:gd name="T83" fmla="*/ 7145 h 7791"/>
                <a:gd name="T84" fmla="*/ 5740 w 7873"/>
                <a:gd name="T85" fmla="*/ 7779 h 7791"/>
                <a:gd name="T86" fmla="*/ 7245 w 7873"/>
                <a:gd name="T87" fmla="*/ 7134 h 7791"/>
                <a:gd name="T88" fmla="*/ 7866 w 7873"/>
                <a:gd name="T89" fmla="*/ 5577 h 7791"/>
                <a:gd name="T90" fmla="*/ 7676 w 7873"/>
                <a:gd name="T91" fmla="*/ 4686 h 7791"/>
                <a:gd name="T92" fmla="*/ 5719 w 7873"/>
                <a:gd name="T93" fmla="*/ 6286 h 7791"/>
                <a:gd name="T94" fmla="*/ 4267 w 7873"/>
                <a:gd name="T95" fmla="*/ 5953 h 7791"/>
                <a:gd name="T96" fmla="*/ 4330 w 7873"/>
                <a:gd name="T97" fmla="*/ 5556 h 7791"/>
                <a:gd name="T98" fmla="*/ 5603 w 7873"/>
                <a:gd name="T99" fmla="*/ 5867 h 7791"/>
                <a:gd name="T100" fmla="*/ 6908 w 7873"/>
                <a:gd name="T101" fmla="*/ 3977 h 7791"/>
                <a:gd name="T102" fmla="*/ 7255 w 7873"/>
                <a:gd name="T103" fmla="*/ 4535 h 7791"/>
                <a:gd name="T104" fmla="*/ 5719 w 7873"/>
                <a:gd name="T105" fmla="*/ 6286 h 7791"/>
                <a:gd name="T106" fmla="*/ 121 w 7873"/>
                <a:gd name="T107" fmla="*/ 4492 h 7791"/>
                <a:gd name="T108" fmla="*/ 152 w 7873"/>
                <a:gd name="T109" fmla="*/ 5008 h 7791"/>
                <a:gd name="T110" fmla="*/ 1310 w 7873"/>
                <a:gd name="T111" fmla="*/ 5738 h 7791"/>
                <a:gd name="T112" fmla="*/ 2930 w 7873"/>
                <a:gd name="T113" fmla="*/ 5566 h 7791"/>
                <a:gd name="T114" fmla="*/ 2962 w 7873"/>
                <a:gd name="T115" fmla="*/ 5169 h 7791"/>
                <a:gd name="T116" fmla="*/ 121 w 7873"/>
                <a:gd name="T117" fmla="*/ 4492 h 7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73" h="7791">
                  <a:moveTo>
                    <a:pt x="2709" y="1592"/>
                  </a:moveTo>
                  <a:cubicBezTo>
                    <a:pt x="3377" y="2060"/>
                    <a:pt x="4681" y="2036"/>
                    <a:pt x="5329" y="1624"/>
                  </a:cubicBezTo>
                  <a:cubicBezTo>
                    <a:pt x="5545" y="1487"/>
                    <a:pt x="5785" y="1286"/>
                    <a:pt x="5782" y="969"/>
                  </a:cubicBezTo>
                  <a:cubicBezTo>
                    <a:pt x="5780" y="712"/>
                    <a:pt x="5610" y="541"/>
                    <a:pt x="5477" y="432"/>
                  </a:cubicBezTo>
                  <a:cubicBezTo>
                    <a:pt x="5134" y="153"/>
                    <a:pt x="4575" y="0"/>
                    <a:pt x="4004" y="13"/>
                  </a:cubicBezTo>
                  <a:cubicBezTo>
                    <a:pt x="3452" y="27"/>
                    <a:pt x="3028" y="142"/>
                    <a:pt x="2709" y="368"/>
                  </a:cubicBezTo>
                  <a:cubicBezTo>
                    <a:pt x="2579" y="460"/>
                    <a:pt x="2397" y="651"/>
                    <a:pt x="2352" y="840"/>
                  </a:cubicBezTo>
                  <a:cubicBezTo>
                    <a:pt x="2268" y="1188"/>
                    <a:pt x="2508" y="1452"/>
                    <a:pt x="2709" y="1592"/>
                  </a:cubicBezTo>
                  <a:close/>
                  <a:moveTo>
                    <a:pt x="2699" y="2258"/>
                  </a:moveTo>
                  <a:cubicBezTo>
                    <a:pt x="2797" y="2310"/>
                    <a:pt x="2931" y="2327"/>
                    <a:pt x="3046" y="2376"/>
                  </a:cubicBezTo>
                  <a:cubicBezTo>
                    <a:pt x="3149" y="2421"/>
                    <a:pt x="3244" y="2499"/>
                    <a:pt x="3351" y="2537"/>
                  </a:cubicBezTo>
                  <a:cubicBezTo>
                    <a:pt x="3702" y="2664"/>
                    <a:pt x="4247" y="2653"/>
                    <a:pt x="4656" y="2570"/>
                  </a:cubicBezTo>
                  <a:cubicBezTo>
                    <a:pt x="5060" y="2487"/>
                    <a:pt x="5429" y="2312"/>
                    <a:pt x="5624" y="2076"/>
                  </a:cubicBezTo>
                  <a:cubicBezTo>
                    <a:pt x="5764" y="1906"/>
                    <a:pt x="5830" y="1635"/>
                    <a:pt x="5782" y="1335"/>
                  </a:cubicBezTo>
                  <a:cubicBezTo>
                    <a:pt x="5772" y="1424"/>
                    <a:pt x="5742" y="1519"/>
                    <a:pt x="5698" y="1592"/>
                  </a:cubicBezTo>
                  <a:cubicBezTo>
                    <a:pt x="5156" y="2500"/>
                    <a:pt x="2595" y="2483"/>
                    <a:pt x="2331" y="1335"/>
                  </a:cubicBezTo>
                  <a:cubicBezTo>
                    <a:pt x="2289" y="1782"/>
                    <a:pt x="2428" y="2114"/>
                    <a:pt x="2699" y="2258"/>
                  </a:cubicBezTo>
                  <a:close/>
                  <a:moveTo>
                    <a:pt x="3730" y="2903"/>
                  </a:moveTo>
                  <a:cubicBezTo>
                    <a:pt x="3794" y="3024"/>
                    <a:pt x="3869" y="3133"/>
                    <a:pt x="3888" y="3300"/>
                  </a:cubicBezTo>
                  <a:cubicBezTo>
                    <a:pt x="4160" y="3343"/>
                    <a:pt x="4254" y="3211"/>
                    <a:pt x="4414" y="3128"/>
                  </a:cubicBezTo>
                  <a:cubicBezTo>
                    <a:pt x="4739" y="2959"/>
                    <a:pt x="5059" y="2880"/>
                    <a:pt x="5519" y="2849"/>
                  </a:cubicBezTo>
                  <a:cubicBezTo>
                    <a:pt x="5727" y="2700"/>
                    <a:pt x="5840" y="2396"/>
                    <a:pt x="5782" y="2011"/>
                  </a:cubicBezTo>
                  <a:cubicBezTo>
                    <a:pt x="5775" y="2060"/>
                    <a:pt x="5774" y="2105"/>
                    <a:pt x="5761" y="2140"/>
                  </a:cubicBezTo>
                  <a:cubicBezTo>
                    <a:pt x="5540" y="2743"/>
                    <a:pt x="4538" y="2972"/>
                    <a:pt x="3730" y="2903"/>
                  </a:cubicBezTo>
                  <a:close/>
                  <a:moveTo>
                    <a:pt x="3330" y="2967"/>
                  </a:moveTo>
                  <a:cubicBezTo>
                    <a:pt x="2977" y="2629"/>
                    <a:pt x="2385" y="2464"/>
                    <a:pt x="1752" y="2494"/>
                  </a:cubicBezTo>
                  <a:cubicBezTo>
                    <a:pt x="1329" y="2515"/>
                    <a:pt x="1030" y="2573"/>
                    <a:pt x="742" y="2709"/>
                  </a:cubicBezTo>
                  <a:cubicBezTo>
                    <a:pt x="435" y="2855"/>
                    <a:pt x="0" y="3158"/>
                    <a:pt x="152" y="3644"/>
                  </a:cubicBezTo>
                  <a:cubicBezTo>
                    <a:pt x="317" y="4167"/>
                    <a:pt x="1145" y="4424"/>
                    <a:pt x="1815" y="4428"/>
                  </a:cubicBezTo>
                  <a:cubicBezTo>
                    <a:pt x="2518" y="4432"/>
                    <a:pt x="3327" y="4194"/>
                    <a:pt x="3530" y="3687"/>
                  </a:cubicBezTo>
                  <a:cubicBezTo>
                    <a:pt x="3654" y="3377"/>
                    <a:pt x="3498" y="3127"/>
                    <a:pt x="3330" y="2967"/>
                  </a:cubicBezTo>
                  <a:close/>
                  <a:moveTo>
                    <a:pt x="3236" y="4267"/>
                  </a:moveTo>
                  <a:cubicBezTo>
                    <a:pt x="2479" y="4956"/>
                    <a:pt x="393" y="4883"/>
                    <a:pt x="100" y="3837"/>
                  </a:cubicBezTo>
                  <a:cubicBezTo>
                    <a:pt x="89" y="4158"/>
                    <a:pt x="149" y="4405"/>
                    <a:pt x="289" y="4567"/>
                  </a:cubicBezTo>
                  <a:cubicBezTo>
                    <a:pt x="809" y="5172"/>
                    <a:pt x="2306" y="5269"/>
                    <a:pt x="3036" y="4825"/>
                  </a:cubicBezTo>
                  <a:cubicBezTo>
                    <a:pt x="3102" y="4610"/>
                    <a:pt x="3176" y="4403"/>
                    <a:pt x="3288" y="4234"/>
                  </a:cubicBezTo>
                  <a:cubicBezTo>
                    <a:pt x="3260" y="4206"/>
                    <a:pt x="3247" y="4256"/>
                    <a:pt x="3236" y="4267"/>
                  </a:cubicBezTo>
                  <a:close/>
                  <a:moveTo>
                    <a:pt x="7676" y="4686"/>
                  </a:moveTo>
                  <a:cubicBezTo>
                    <a:pt x="7360" y="3976"/>
                    <a:pt x="6678" y="3405"/>
                    <a:pt x="5708" y="3407"/>
                  </a:cubicBezTo>
                  <a:cubicBezTo>
                    <a:pt x="5002" y="3409"/>
                    <a:pt x="4538" y="3710"/>
                    <a:pt x="4193" y="4063"/>
                  </a:cubicBezTo>
                  <a:cubicBezTo>
                    <a:pt x="3851" y="4412"/>
                    <a:pt x="3559" y="4942"/>
                    <a:pt x="3572" y="5620"/>
                  </a:cubicBezTo>
                  <a:cubicBezTo>
                    <a:pt x="3585" y="6291"/>
                    <a:pt x="3852" y="6780"/>
                    <a:pt x="4214" y="7145"/>
                  </a:cubicBezTo>
                  <a:cubicBezTo>
                    <a:pt x="4572" y="7506"/>
                    <a:pt x="5098" y="7791"/>
                    <a:pt x="5740" y="7779"/>
                  </a:cubicBezTo>
                  <a:cubicBezTo>
                    <a:pt x="6380" y="7767"/>
                    <a:pt x="6891" y="7500"/>
                    <a:pt x="7245" y="7134"/>
                  </a:cubicBezTo>
                  <a:cubicBezTo>
                    <a:pt x="7592" y="6776"/>
                    <a:pt x="7873" y="6254"/>
                    <a:pt x="7866" y="5577"/>
                  </a:cubicBezTo>
                  <a:cubicBezTo>
                    <a:pt x="7862" y="5260"/>
                    <a:pt x="7791" y="4942"/>
                    <a:pt x="7676" y="4686"/>
                  </a:cubicBezTo>
                  <a:close/>
                  <a:moveTo>
                    <a:pt x="5719" y="6286"/>
                  </a:moveTo>
                  <a:cubicBezTo>
                    <a:pt x="5246" y="6164"/>
                    <a:pt x="4746" y="6069"/>
                    <a:pt x="4267" y="5953"/>
                  </a:cubicBezTo>
                  <a:cubicBezTo>
                    <a:pt x="4280" y="5812"/>
                    <a:pt x="4304" y="5683"/>
                    <a:pt x="4330" y="5556"/>
                  </a:cubicBezTo>
                  <a:cubicBezTo>
                    <a:pt x="4751" y="5663"/>
                    <a:pt x="5186" y="5756"/>
                    <a:pt x="5603" y="5867"/>
                  </a:cubicBezTo>
                  <a:cubicBezTo>
                    <a:pt x="6042" y="5241"/>
                    <a:pt x="6475" y="4609"/>
                    <a:pt x="6908" y="3977"/>
                  </a:cubicBezTo>
                  <a:cubicBezTo>
                    <a:pt x="7035" y="4151"/>
                    <a:pt x="7136" y="4353"/>
                    <a:pt x="7255" y="4535"/>
                  </a:cubicBezTo>
                  <a:cubicBezTo>
                    <a:pt x="6754" y="5129"/>
                    <a:pt x="6248" y="5720"/>
                    <a:pt x="5719" y="6286"/>
                  </a:cubicBezTo>
                  <a:close/>
                  <a:moveTo>
                    <a:pt x="121" y="4492"/>
                  </a:moveTo>
                  <a:cubicBezTo>
                    <a:pt x="128" y="4663"/>
                    <a:pt x="104" y="4863"/>
                    <a:pt x="152" y="5008"/>
                  </a:cubicBezTo>
                  <a:cubicBezTo>
                    <a:pt x="286" y="5405"/>
                    <a:pt x="816" y="5648"/>
                    <a:pt x="1310" y="5738"/>
                  </a:cubicBezTo>
                  <a:cubicBezTo>
                    <a:pt x="1869" y="5840"/>
                    <a:pt x="2512" y="5761"/>
                    <a:pt x="2930" y="5566"/>
                  </a:cubicBezTo>
                  <a:cubicBezTo>
                    <a:pt x="2928" y="5421"/>
                    <a:pt x="2946" y="5296"/>
                    <a:pt x="2962" y="5169"/>
                  </a:cubicBezTo>
                  <a:cubicBezTo>
                    <a:pt x="2038" y="5580"/>
                    <a:pt x="359" y="5455"/>
                    <a:pt x="121" y="4492"/>
                  </a:cubicBezTo>
                  <a:close/>
                </a:path>
              </a:pathLst>
            </a:custGeom>
            <a:solidFill>
              <a:srgbClr val="92D050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/>
              </a:endParaRPr>
            </a:p>
          </p:txBody>
        </p:sp>
      </p:grpSp>
      <p:sp>
        <p:nvSpPr>
          <p:cNvPr id="35" name="TextBox 22">
            <a:extLst>
              <a:ext uri="{FF2B5EF4-FFF2-40B4-BE49-F238E27FC236}">
                <a16:creationId xmlns:a16="http://schemas.microsoft.com/office/drawing/2014/main" id="{0B985982-3D44-4365-A1A9-5A771B997E9B}"/>
              </a:ext>
            </a:extLst>
          </p:cNvPr>
          <p:cNvSpPr txBox="1"/>
          <p:nvPr/>
        </p:nvSpPr>
        <p:spPr>
          <a:xfrm flipH="1">
            <a:off x="7012438" y="3709642"/>
            <a:ext cx="4074724" cy="419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载体：</a:t>
            </a:r>
            <a:r>
              <a:rPr lang="zh-CN" altLang="en-US" sz="2400" b="1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软件系统</a:t>
            </a:r>
            <a:endParaRPr lang="en-US" altLang="zh-CN" sz="2400" dirty="0">
              <a:solidFill>
                <a:schemeClr val="accent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F2825945-B21E-43B5-A81B-B2C8F87CC041}"/>
              </a:ext>
            </a:extLst>
          </p:cNvPr>
          <p:cNvSpPr txBox="1"/>
          <p:nvPr/>
        </p:nvSpPr>
        <p:spPr>
          <a:xfrm flipH="1">
            <a:off x="7095032" y="5094309"/>
            <a:ext cx="4074724" cy="419474"/>
          </a:xfrm>
          <a:prstGeom prst="rect">
            <a:avLst/>
          </a:prstGeom>
          <a:noFill/>
          <a:effectLst>
            <a:outerShdw blurRad="266700" dir="420000" sx="110000" sy="110000" algn="ctr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方法：</a:t>
            </a:r>
            <a:r>
              <a:rPr lang="zh-CN" altLang="en-US" sz="2400" b="1" dirty="0">
                <a:solidFill>
                  <a:srgbClr val="92D05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智能视频分析技术</a:t>
            </a:r>
            <a:endParaRPr lang="en-US" altLang="zh-CN" sz="2400" b="1" dirty="0">
              <a:solidFill>
                <a:srgbClr val="92D05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弦形 10">
            <a:extLst>
              <a:ext uri="{FF2B5EF4-FFF2-40B4-BE49-F238E27FC236}">
                <a16:creationId xmlns:a16="http://schemas.microsoft.com/office/drawing/2014/main" id="{6201C685-A1C3-4762-B028-589D317BFEFD}"/>
              </a:ext>
            </a:extLst>
          </p:cNvPr>
          <p:cNvSpPr/>
          <p:nvPr/>
        </p:nvSpPr>
        <p:spPr>
          <a:xfrm rot="5067498">
            <a:off x="704749" y="1908942"/>
            <a:ext cx="3995848" cy="3995848"/>
          </a:xfrm>
          <a:prstGeom prst="chord">
            <a:avLst/>
          </a:prstGeom>
          <a:solidFill>
            <a:schemeClr val="accent3">
              <a:lumMod val="20000"/>
              <a:lumOff val="80000"/>
              <a:alpha val="43000"/>
            </a:schemeClr>
          </a:solidFill>
          <a:ln>
            <a:noFill/>
          </a:ln>
          <a:effectLst>
            <a:outerShdw blurRad="444500" sx="110000" sy="110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23F2BCA7-F10D-4FF2-8776-29FF95A92046}"/>
              </a:ext>
            </a:extLst>
          </p:cNvPr>
          <p:cNvSpPr>
            <a:spLocks/>
          </p:cNvSpPr>
          <p:nvPr/>
        </p:nvSpPr>
        <p:spPr bwMode="auto">
          <a:xfrm>
            <a:off x="13159" y="1693553"/>
            <a:ext cx="5685188" cy="5664977"/>
          </a:xfrm>
          <a:custGeom>
            <a:avLst/>
            <a:gdLst>
              <a:gd name="T0" fmla="*/ 333 w 848"/>
              <a:gd name="T1" fmla="*/ 845 h 845"/>
              <a:gd name="T2" fmla="*/ 330 w 848"/>
              <a:gd name="T3" fmla="*/ 834 h 845"/>
              <a:gd name="T4" fmla="*/ 271 w 848"/>
              <a:gd name="T5" fmla="*/ 654 h 845"/>
              <a:gd name="T6" fmla="*/ 212 w 848"/>
              <a:gd name="T7" fmla="*/ 608 h 845"/>
              <a:gd name="T8" fmla="*/ 206 w 848"/>
              <a:gd name="T9" fmla="*/ 607 h 845"/>
              <a:gd name="T10" fmla="*/ 130 w 848"/>
              <a:gd name="T11" fmla="*/ 674 h 845"/>
              <a:gd name="T12" fmla="*/ 82 w 848"/>
              <a:gd name="T13" fmla="*/ 709 h 845"/>
              <a:gd name="T14" fmla="*/ 65 w 848"/>
              <a:gd name="T15" fmla="*/ 707 h 845"/>
              <a:gd name="T16" fmla="*/ 10 w 848"/>
              <a:gd name="T17" fmla="*/ 610 h 845"/>
              <a:gd name="T18" fmla="*/ 58 w 848"/>
              <a:gd name="T19" fmla="*/ 572 h 845"/>
              <a:gd name="T20" fmla="*/ 71 w 848"/>
              <a:gd name="T21" fmla="*/ 574 h 845"/>
              <a:gd name="T22" fmla="*/ 86 w 848"/>
              <a:gd name="T23" fmla="*/ 576 h 845"/>
              <a:gd name="T24" fmla="*/ 158 w 848"/>
              <a:gd name="T25" fmla="*/ 541 h 845"/>
              <a:gd name="T26" fmla="*/ 149 w 848"/>
              <a:gd name="T27" fmla="*/ 456 h 845"/>
              <a:gd name="T28" fmla="*/ 17 w 848"/>
              <a:gd name="T29" fmla="*/ 322 h 845"/>
              <a:gd name="T30" fmla="*/ 8 w 848"/>
              <a:gd name="T31" fmla="*/ 314 h 845"/>
              <a:gd name="T32" fmla="*/ 14 w 848"/>
              <a:gd name="T33" fmla="*/ 305 h 845"/>
              <a:gd name="T34" fmla="*/ 168 w 848"/>
              <a:gd name="T35" fmla="*/ 162 h 845"/>
              <a:gd name="T36" fmla="*/ 172 w 848"/>
              <a:gd name="T37" fmla="*/ 162 h 845"/>
              <a:gd name="T38" fmla="*/ 193 w 848"/>
              <a:gd name="T39" fmla="*/ 172 h 845"/>
              <a:gd name="T40" fmla="*/ 206 w 848"/>
              <a:gd name="T41" fmla="*/ 220 h 845"/>
              <a:gd name="T42" fmla="*/ 243 w 848"/>
              <a:gd name="T43" fmla="*/ 311 h 845"/>
              <a:gd name="T44" fmla="*/ 296 w 848"/>
              <a:gd name="T45" fmla="*/ 326 h 845"/>
              <a:gd name="T46" fmla="*/ 396 w 848"/>
              <a:gd name="T47" fmla="*/ 269 h 845"/>
              <a:gd name="T48" fmla="*/ 402 w 848"/>
              <a:gd name="T49" fmla="*/ 182 h 845"/>
              <a:gd name="T50" fmla="*/ 348 w 848"/>
              <a:gd name="T51" fmla="*/ 136 h 845"/>
              <a:gd name="T52" fmla="*/ 339 w 848"/>
              <a:gd name="T53" fmla="*/ 131 h 845"/>
              <a:gd name="T54" fmla="*/ 310 w 848"/>
              <a:gd name="T55" fmla="*/ 92 h 845"/>
              <a:gd name="T56" fmla="*/ 339 w 848"/>
              <a:gd name="T57" fmla="*/ 57 h 845"/>
              <a:gd name="T58" fmla="*/ 513 w 848"/>
              <a:gd name="T59" fmla="*/ 1 h 845"/>
              <a:gd name="T60" fmla="*/ 518 w 848"/>
              <a:gd name="T61" fmla="*/ 0 h 845"/>
              <a:gd name="T62" fmla="*/ 520 w 848"/>
              <a:gd name="T63" fmla="*/ 0 h 845"/>
              <a:gd name="T64" fmla="*/ 520 w 848"/>
              <a:gd name="T65" fmla="*/ 0 h 845"/>
              <a:gd name="T66" fmla="*/ 523 w 848"/>
              <a:gd name="T67" fmla="*/ 8 h 845"/>
              <a:gd name="T68" fmla="*/ 579 w 848"/>
              <a:gd name="T69" fmla="*/ 185 h 845"/>
              <a:gd name="T70" fmla="*/ 646 w 848"/>
              <a:gd name="T71" fmla="*/ 237 h 845"/>
              <a:gd name="T72" fmla="*/ 726 w 848"/>
              <a:gd name="T73" fmla="*/ 166 h 845"/>
              <a:gd name="T74" fmla="*/ 771 w 848"/>
              <a:gd name="T75" fmla="*/ 135 h 845"/>
              <a:gd name="T76" fmla="*/ 808 w 848"/>
              <a:gd name="T77" fmla="*/ 148 h 845"/>
              <a:gd name="T78" fmla="*/ 844 w 848"/>
              <a:gd name="T79" fmla="*/ 205 h 845"/>
              <a:gd name="T80" fmla="*/ 834 w 848"/>
              <a:gd name="T81" fmla="*/ 255 h 845"/>
              <a:gd name="T82" fmla="*/ 793 w 848"/>
              <a:gd name="T83" fmla="*/ 273 h 845"/>
              <a:gd name="T84" fmla="*/ 784 w 848"/>
              <a:gd name="T85" fmla="*/ 272 h 845"/>
              <a:gd name="T86" fmla="*/ 768 w 848"/>
              <a:gd name="T87" fmla="*/ 271 h 845"/>
              <a:gd name="T88" fmla="*/ 691 w 848"/>
              <a:gd name="T89" fmla="*/ 313 h 845"/>
              <a:gd name="T90" fmla="*/ 704 w 848"/>
              <a:gd name="T91" fmla="*/ 390 h 845"/>
              <a:gd name="T92" fmla="*/ 840 w 848"/>
              <a:gd name="T93" fmla="*/ 525 h 845"/>
              <a:gd name="T94" fmla="*/ 845 w 848"/>
              <a:gd name="T95" fmla="*/ 530 h 845"/>
              <a:gd name="T96" fmla="*/ 841 w 848"/>
              <a:gd name="T97" fmla="*/ 536 h 845"/>
              <a:gd name="T98" fmla="*/ 710 w 848"/>
              <a:gd name="T99" fmla="*/ 668 h 845"/>
              <a:gd name="T100" fmla="*/ 681 w 848"/>
              <a:gd name="T101" fmla="*/ 679 h 845"/>
              <a:gd name="T102" fmla="*/ 647 w 848"/>
              <a:gd name="T103" fmla="*/ 639 h 845"/>
              <a:gd name="T104" fmla="*/ 647 w 848"/>
              <a:gd name="T105" fmla="*/ 625 h 845"/>
              <a:gd name="T106" fmla="*/ 592 w 848"/>
              <a:gd name="T107" fmla="*/ 525 h 845"/>
              <a:gd name="T108" fmla="*/ 555 w 848"/>
              <a:gd name="T109" fmla="*/ 519 h 845"/>
              <a:gd name="T110" fmla="*/ 444 w 848"/>
              <a:gd name="T111" fmla="*/ 607 h 845"/>
              <a:gd name="T112" fmla="*/ 509 w 848"/>
              <a:gd name="T113" fmla="*/ 712 h 845"/>
              <a:gd name="T114" fmla="*/ 526 w 848"/>
              <a:gd name="T115" fmla="*/ 721 h 845"/>
              <a:gd name="T116" fmla="*/ 543 w 848"/>
              <a:gd name="T117" fmla="*/ 753 h 845"/>
              <a:gd name="T118" fmla="*/ 523 w 848"/>
              <a:gd name="T119" fmla="*/ 783 h 845"/>
              <a:gd name="T120" fmla="*/ 522 w 848"/>
              <a:gd name="T121" fmla="*/ 783 h 845"/>
              <a:gd name="T122" fmla="*/ 343 w 848"/>
              <a:gd name="T123" fmla="*/ 843 h 845"/>
              <a:gd name="T124" fmla="*/ 333 w 848"/>
              <a:gd name="T125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8" h="845">
                <a:moveTo>
                  <a:pt x="333" y="845"/>
                </a:moveTo>
                <a:cubicBezTo>
                  <a:pt x="332" y="843"/>
                  <a:pt x="331" y="840"/>
                  <a:pt x="330" y="834"/>
                </a:cubicBezTo>
                <a:cubicBezTo>
                  <a:pt x="317" y="772"/>
                  <a:pt x="297" y="711"/>
                  <a:pt x="271" y="654"/>
                </a:cubicBezTo>
                <a:cubicBezTo>
                  <a:pt x="258" y="627"/>
                  <a:pt x="237" y="610"/>
                  <a:pt x="212" y="608"/>
                </a:cubicBezTo>
                <a:cubicBezTo>
                  <a:pt x="210" y="607"/>
                  <a:pt x="208" y="607"/>
                  <a:pt x="206" y="607"/>
                </a:cubicBezTo>
                <a:cubicBezTo>
                  <a:pt x="187" y="607"/>
                  <a:pt x="152" y="616"/>
                  <a:pt x="130" y="674"/>
                </a:cubicBezTo>
                <a:cubicBezTo>
                  <a:pt x="121" y="696"/>
                  <a:pt x="104" y="709"/>
                  <a:pt x="82" y="709"/>
                </a:cubicBezTo>
                <a:cubicBezTo>
                  <a:pt x="76" y="709"/>
                  <a:pt x="71" y="708"/>
                  <a:pt x="65" y="707"/>
                </a:cubicBezTo>
                <a:cubicBezTo>
                  <a:pt x="26" y="695"/>
                  <a:pt x="0" y="649"/>
                  <a:pt x="10" y="610"/>
                </a:cubicBezTo>
                <a:cubicBezTo>
                  <a:pt x="16" y="588"/>
                  <a:pt x="35" y="572"/>
                  <a:pt x="58" y="572"/>
                </a:cubicBezTo>
                <a:cubicBezTo>
                  <a:pt x="62" y="572"/>
                  <a:pt x="66" y="573"/>
                  <a:pt x="71" y="574"/>
                </a:cubicBezTo>
                <a:cubicBezTo>
                  <a:pt x="75" y="575"/>
                  <a:pt x="80" y="576"/>
                  <a:pt x="86" y="576"/>
                </a:cubicBezTo>
                <a:cubicBezTo>
                  <a:pt x="111" y="576"/>
                  <a:pt x="144" y="562"/>
                  <a:pt x="158" y="541"/>
                </a:cubicBezTo>
                <a:cubicBezTo>
                  <a:pt x="173" y="516"/>
                  <a:pt x="170" y="481"/>
                  <a:pt x="149" y="456"/>
                </a:cubicBezTo>
                <a:cubicBezTo>
                  <a:pt x="111" y="408"/>
                  <a:pt x="67" y="363"/>
                  <a:pt x="17" y="322"/>
                </a:cubicBezTo>
                <a:cubicBezTo>
                  <a:pt x="12" y="318"/>
                  <a:pt x="9" y="316"/>
                  <a:pt x="8" y="314"/>
                </a:cubicBezTo>
                <a:cubicBezTo>
                  <a:pt x="9" y="313"/>
                  <a:pt x="11" y="310"/>
                  <a:pt x="14" y="305"/>
                </a:cubicBezTo>
                <a:cubicBezTo>
                  <a:pt x="73" y="231"/>
                  <a:pt x="151" y="166"/>
                  <a:pt x="168" y="162"/>
                </a:cubicBezTo>
                <a:cubicBezTo>
                  <a:pt x="169" y="162"/>
                  <a:pt x="171" y="162"/>
                  <a:pt x="172" y="162"/>
                </a:cubicBezTo>
                <a:cubicBezTo>
                  <a:pt x="180" y="162"/>
                  <a:pt x="187" y="165"/>
                  <a:pt x="193" y="172"/>
                </a:cubicBezTo>
                <a:cubicBezTo>
                  <a:pt x="204" y="183"/>
                  <a:pt x="208" y="201"/>
                  <a:pt x="206" y="220"/>
                </a:cubicBezTo>
                <a:cubicBezTo>
                  <a:pt x="204" y="248"/>
                  <a:pt x="204" y="287"/>
                  <a:pt x="243" y="311"/>
                </a:cubicBezTo>
                <a:cubicBezTo>
                  <a:pt x="259" y="321"/>
                  <a:pt x="277" y="326"/>
                  <a:pt x="296" y="326"/>
                </a:cubicBezTo>
                <a:cubicBezTo>
                  <a:pt x="335" y="326"/>
                  <a:pt x="375" y="304"/>
                  <a:pt x="396" y="269"/>
                </a:cubicBezTo>
                <a:cubicBezTo>
                  <a:pt x="414" y="241"/>
                  <a:pt x="416" y="209"/>
                  <a:pt x="402" y="182"/>
                </a:cubicBezTo>
                <a:cubicBezTo>
                  <a:pt x="388" y="152"/>
                  <a:pt x="364" y="142"/>
                  <a:pt x="348" y="136"/>
                </a:cubicBezTo>
                <a:cubicBezTo>
                  <a:pt x="345" y="134"/>
                  <a:pt x="341" y="133"/>
                  <a:pt x="339" y="131"/>
                </a:cubicBezTo>
                <a:cubicBezTo>
                  <a:pt x="320" y="122"/>
                  <a:pt x="309" y="107"/>
                  <a:pt x="310" y="92"/>
                </a:cubicBezTo>
                <a:cubicBezTo>
                  <a:pt x="310" y="78"/>
                  <a:pt x="321" y="65"/>
                  <a:pt x="339" y="57"/>
                </a:cubicBezTo>
                <a:cubicBezTo>
                  <a:pt x="392" y="33"/>
                  <a:pt x="449" y="14"/>
                  <a:pt x="513" y="1"/>
                </a:cubicBezTo>
                <a:cubicBezTo>
                  <a:pt x="515" y="0"/>
                  <a:pt x="517" y="0"/>
                  <a:pt x="518" y="0"/>
                </a:cubicBezTo>
                <a:cubicBezTo>
                  <a:pt x="519" y="0"/>
                  <a:pt x="520" y="0"/>
                  <a:pt x="520" y="0"/>
                </a:cubicBezTo>
                <a:cubicBezTo>
                  <a:pt x="520" y="0"/>
                  <a:pt x="520" y="0"/>
                  <a:pt x="520" y="0"/>
                </a:cubicBezTo>
                <a:cubicBezTo>
                  <a:pt x="520" y="0"/>
                  <a:pt x="522" y="2"/>
                  <a:pt x="523" y="8"/>
                </a:cubicBezTo>
                <a:cubicBezTo>
                  <a:pt x="534" y="64"/>
                  <a:pt x="552" y="121"/>
                  <a:pt x="579" y="185"/>
                </a:cubicBezTo>
                <a:cubicBezTo>
                  <a:pt x="593" y="218"/>
                  <a:pt x="618" y="237"/>
                  <a:pt x="646" y="237"/>
                </a:cubicBezTo>
                <a:cubicBezTo>
                  <a:pt x="680" y="237"/>
                  <a:pt x="710" y="211"/>
                  <a:pt x="726" y="166"/>
                </a:cubicBezTo>
                <a:cubicBezTo>
                  <a:pt x="734" y="146"/>
                  <a:pt x="750" y="135"/>
                  <a:pt x="771" y="135"/>
                </a:cubicBezTo>
                <a:cubicBezTo>
                  <a:pt x="783" y="135"/>
                  <a:pt x="796" y="140"/>
                  <a:pt x="808" y="148"/>
                </a:cubicBezTo>
                <a:cubicBezTo>
                  <a:pt x="826" y="161"/>
                  <a:pt x="839" y="182"/>
                  <a:pt x="844" y="205"/>
                </a:cubicBezTo>
                <a:cubicBezTo>
                  <a:pt x="848" y="224"/>
                  <a:pt x="844" y="242"/>
                  <a:pt x="834" y="255"/>
                </a:cubicBezTo>
                <a:cubicBezTo>
                  <a:pt x="824" y="266"/>
                  <a:pt x="810" y="273"/>
                  <a:pt x="793" y="273"/>
                </a:cubicBezTo>
                <a:cubicBezTo>
                  <a:pt x="790" y="273"/>
                  <a:pt x="787" y="273"/>
                  <a:pt x="784" y="272"/>
                </a:cubicBezTo>
                <a:cubicBezTo>
                  <a:pt x="778" y="272"/>
                  <a:pt x="773" y="271"/>
                  <a:pt x="768" y="271"/>
                </a:cubicBezTo>
                <a:cubicBezTo>
                  <a:pt x="732" y="271"/>
                  <a:pt x="703" y="287"/>
                  <a:pt x="691" y="313"/>
                </a:cubicBezTo>
                <a:cubicBezTo>
                  <a:pt x="679" y="337"/>
                  <a:pt x="684" y="365"/>
                  <a:pt x="704" y="390"/>
                </a:cubicBezTo>
                <a:cubicBezTo>
                  <a:pt x="757" y="453"/>
                  <a:pt x="802" y="494"/>
                  <a:pt x="840" y="525"/>
                </a:cubicBezTo>
                <a:cubicBezTo>
                  <a:pt x="843" y="528"/>
                  <a:pt x="845" y="530"/>
                  <a:pt x="845" y="530"/>
                </a:cubicBezTo>
                <a:cubicBezTo>
                  <a:pt x="845" y="531"/>
                  <a:pt x="844" y="533"/>
                  <a:pt x="841" y="536"/>
                </a:cubicBezTo>
                <a:cubicBezTo>
                  <a:pt x="805" y="583"/>
                  <a:pt x="761" y="626"/>
                  <a:pt x="710" y="668"/>
                </a:cubicBezTo>
                <a:cubicBezTo>
                  <a:pt x="701" y="675"/>
                  <a:pt x="691" y="679"/>
                  <a:pt x="681" y="679"/>
                </a:cubicBezTo>
                <a:cubicBezTo>
                  <a:pt x="662" y="679"/>
                  <a:pt x="648" y="663"/>
                  <a:pt x="647" y="639"/>
                </a:cubicBezTo>
                <a:cubicBezTo>
                  <a:pt x="646" y="635"/>
                  <a:pt x="647" y="630"/>
                  <a:pt x="647" y="625"/>
                </a:cubicBezTo>
                <a:cubicBezTo>
                  <a:pt x="648" y="597"/>
                  <a:pt x="650" y="544"/>
                  <a:pt x="592" y="525"/>
                </a:cubicBezTo>
                <a:cubicBezTo>
                  <a:pt x="580" y="521"/>
                  <a:pt x="567" y="519"/>
                  <a:pt x="555" y="519"/>
                </a:cubicBezTo>
                <a:cubicBezTo>
                  <a:pt x="502" y="519"/>
                  <a:pt x="458" y="554"/>
                  <a:pt x="444" y="607"/>
                </a:cubicBezTo>
                <a:cubicBezTo>
                  <a:pt x="427" y="673"/>
                  <a:pt x="481" y="699"/>
                  <a:pt x="509" y="712"/>
                </a:cubicBezTo>
                <a:cubicBezTo>
                  <a:pt x="516" y="715"/>
                  <a:pt x="522" y="718"/>
                  <a:pt x="526" y="721"/>
                </a:cubicBezTo>
                <a:cubicBezTo>
                  <a:pt x="538" y="730"/>
                  <a:pt x="544" y="741"/>
                  <a:pt x="543" y="753"/>
                </a:cubicBezTo>
                <a:cubicBezTo>
                  <a:pt x="543" y="764"/>
                  <a:pt x="536" y="775"/>
                  <a:pt x="523" y="783"/>
                </a:cubicBezTo>
                <a:cubicBezTo>
                  <a:pt x="522" y="783"/>
                  <a:pt x="522" y="783"/>
                  <a:pt x="522" y="783"/>
                </a:cubicBezTo>
                <a:cubicBezTo>
                  <a:pt x="489" y="803"/>
                  <a:pt x="394" y="829"/>
                  <a:pt x="343" y="843"/>
                </a:cubicBezTo>
                <a:cubicBezTo>
                  <a:pt x="338" y="844"/>
                  <a:pt x="335" y="845"/>
                  <a:pt x="333" y="845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09873283-CB7F-4431-A5A1-108AC61AFE90}"/>
              </a:ext>
            </a:extLst>
          </p:cNvPr>
          <p:cNvGrpSpPr/>
          <p:nvPr/>
        </p:nvGrpSpPr>
        <p:grpSpPr>
          <a:xfrm>
            <a:off x="5386163" y="1861741"/>
            <a:ext cx="6053363" cy="1143154"/>
            <a:chOff x="5386163" y="1865188"/>
            <a:chExt cx="6053363" cy="114315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AA6C3D40-E4A4-4E3A-AD11-194C84C977D4}"/>
                </a:ext>
              </a:extLst>
            </p:cNvPr>
            <p:cNvGrpSpPr/>
            <p:nvPr/>
          </p:nvGrpSpPr>
          <p:grpSpPr>
            <a:xfrm>
              <a:off x="5386163" y="1865188"/>
              <a:ext cx="6053363" cy="1143154"/>
              <a:chOff x="5386163" y="1865188"/>
              <a:chExt cx="6053363" cy="1143154"/>
            </a:xfrm>
          </p:grpSpPr>
          <p:sp>
            <p:nvSpPr>
              <p:cNvPr id="46" name="Rectangle 29">
                <a:extLst>
                  <a:ext uri="{FF2B5EF4-FFF2-40B4-BE49-F238E27FC236}">
                    <a16:creationId xmlns:a16="http://schemas.microsoft.com/office/drawing/2014/main" id="{C7D6AEA4-77E4-420B-9AE2-9BBE54EB3847}"/>
                  </a:ext>
                </a:extLst>
              </p:cNvPr>
              <p:cNvSpPr/>
              <p:nvPr/>
            </p:nvSpPr>
            <p:spPr>
              <a:xfrm>
                <a:off x="6510474" y="1884031"/>
                <a:ext cx="4929052" cy="11243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66700" dir="420000" sx="110000" sy="110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 panose="020B0500000000000000" pitchFamily="34" charset="-122"/>
                  <a:cs typeface="+mn-cs"/>
                </a:endParaRPr>
              </a:p>
            </p:txBody>
          </p:sp>
          <p:sp>
            <p:nvSpPr>
              <p:cNvPr id="47" name="Rectangle 5">
                <a:extLst>
                  <a:ext uri="{FF2B5EF4-FFF2-40B4-BE49-F238E27FC236}">
                    <a16:creationId xmlns:a16="http://schemas.microsoft.com/office/drawing/2014/main" id="{62ED7231-CB10-4C69-A308-7B8CBB76F800}"/>
                  </a:ext>
                </a:extLst>
              </p:cNvPr>
              <p:cNvSpPr/>
              <p:nvPr/>
            </p:nvSpPr>
            <p:spPr>
              <a:xfrm>
                <a:off x="5386163" y="1865188"/>
                <a:ext cx="1124311" cy="11243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266700" dir="420000" sx="110000" sy="110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3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思源黑体 CN Regular" panose="020B0500000000000000" pitchFamily="34" charset="-122"/>
                  <a:cs typeface="+mn-cs"/>
                </a:endParaRPr>
              </a:p>
            </p:txBody>
          </p:sp>
        </p:grpSp>
        <p:sp>
          <p:nvSpPr>
            <p:cNvPr id="45" name="Shape 2591">
              <a:extLst>
                <a:ext uri="{FF2B5EF4-FFF2-40B4-BE49-F238E27FC236}">
                  <a16:creationId xmlns:a16="http://schemas.microsoft.com/office/drawing/2014/main" id="{25A872B9-3564-4B05-A8F0-4BA848E4F1D9}"/>
                </a:ext>
              </a:extLst>
            </p:cNvPr>
            <p:cNvSpPr/>
            <p:nvPr/>
          </p:nvSpPr>
          <p:spPr>
            <a:xfrm>
              <a:off x="5711255" y="2231703"/>
              <a:ext cx="474127" cy="428966"/>
            </a:xfrm>
            <a:custGeom>
              <a:avLst/>
              <a:gdLst>
                <a:gd name="T0" fmla="*/ 10743 w 10743"/>
                <a:gd name="T1" fmla="*/ 4866 h 9733"/>
                <a:gd name="T2" fmla="*/ 5804 w 10743"/>
                <a:gd name="T3" fmla="*/ 9733 h 9733"/>
                <a:gd name="T4" fmla="*/ 1155 w 10743"/>
                <a:gd name="T5" fmla="*/ 6509 h 9733"/>
                <a:gd name="T6" fmla="*/ 355 w 10743"/>
                <a:gd name="T7" fmla="*/ 6504 h 9733"/>
                <a:gd name="T8" fmla="*/ 143 w 10743"/>
                <a:gd name="T9" fmla="*/ 6113 h 9733"/>
                <a:gd name="T10" fmla="*/ 1248 w 10743"/>
                <a:gd name="T11" fmla="*/ 4471 h 9733"/>
                <a:gd name="T12" fmla="*/ 1765 w 10743"/>
                <a:gd name="T13" fmla="*/ 4474 h 9733"/>
                <a:gd name="T14" fmla="*/ 2850 w 10743"/>
                <a:gd name="T15" fmla="*/ 6129 h 9733"/>
                <a:gd name="T16" fmla="*/ 2634 w 10743"/>
                <a:gd name="T17" fmla="*/ 6517 h 9733"/>
                <a:gd name="T18" fmla="*/ 2114 w 10743"/>
                <a:gd name="T19" fmla="*/ 6514 h 9733"/>
                <a:gd name="T20" fmla="*/ 5804 w 10743"/>
                <a:gd name="T21" fmla="*/ 8859 h 9733"/>
                <a:gd name="T22" fmla="*/ 9856 w 10743"/>
                <a:gd name="T23" fmla="*/ 4866 h 9733"/>
                <a:gd name="T24" fmla="*/ 5804 w 10743"/>
                <a:gd name="T25" fmla="*/ 874 h 9733"/>
                <a:gd name="T26" fmla="*/ 2758 w 10743"/>
                <a:gd name="T27" fmla="*/ 2233 h 9733"/>
                <a:gd name="T28" fmla="*/ 2133 w 10743"/>
                <a:gd name="T29" fmla="*/ 2273 h 9733"/>
                <a:gd name="T30" fmla="*/ 2091 w 10743"/>
                <a:gd name="T31" fmla="*/ 1656 h 9733"/>
                <a:gd name="T32" fmla="*/ 5804 w 10743"/>
                <a:gd name="T33" fmla="*/ 0 h 9733"/>
                <a:gd name="T34" fmla="*/ 10743 w 10743"/>
                <a:gd name="T35" fmla="*/ 4866 h 9733"/>
                <a:gd name="T36" fmla="*/ 7074 w 10743"/>
                <a:gd name="T37" fmla="*/ 7390 h 9733"/>
                <a:gd name="T38" fmla="*/ 7062 w 10743"/>
                <a:gd name="T39" fmla="*/ 7322 h 9733"/>
                <a:gd name="T40" fmla="*/ 6921 w 10743"/>
                <a:gd name="T41" fmla="*/ 5184 h 9733"/>
                <a:gd name="T42" fmla="*/ 7392 w 10743"/>
                <a:gd name="T43" fmla="*/ 7071 h 9733"/>
                <a:gd name="T44" fmla="*/ 7800 w 10743"/>
                <a:gd name="T45" fmla="*/ 7461 h 9733"/>
                <a:gd name="T46" fmla="*/ 8192 w 10743"/>
                <a:gd name="T47" fmla="*/ 7055 h 9733"/>
                <a:gd name="T48" fmla="*/ 7199 w 10743"/>
                <a:gd name="T49" fmla="*/ 4330 h 9733"/>
                <a:gd name="T50" fmla="*/ 6889 w 10743"/>
                <a:gd name="T51" fmla="*/ 4123 h 9733"/>
                <a:gd name="T52" fmla="*/ 6658 w 10743"/>
                <a:gd name="T53" fmla="*/ 4024 h 9733"/>
                <a:gd name="T54" fmla="*/ 6092 w 10743"/>
                <a:gd name="T55" fmla="*/ 3914 h 9733"/>
                <a:gd name="T56" fmla="*/ 6385 w 10743"/>
                <a:gd name="T57" fmla="*/ 6971 h 9733"/>
                <a:gd name="T58" fmla="*/ 5963 w 10743"/>
                <a:gd name="T59" fmla="*/ 7464 h 9733"/>
                <a:gd name="T60" fmla="*/ 5480 w 10743"/>
                <a:gd name="T61" fmla="*/ 6971 h 9733"/>
                <a:gd name="T62" fmla="*/ 5846 w 10743"/>
                <a:gd name="T63" fmla="*/ 3909 h 9733"/>
                <a:gd name="T64" fmla="*/ 5229 w 10743"/>
                <a:gd name="T65" fmla="*/ 4019 h 9733"/>
                <a:gd name="T66" fmla="*/ 4997 w 10743"/>
                <a:gd name="T67" fmla="*/ 4123 h 9733"/>
                <a:gd name="T68" fmla="*/ 4619 w 10743"/>
                <a:gd name="T69" fmla="*/ 4399 h 9733"/>
                <a:gd name="T70" fmla="*/ 3683 w 10743"/>
                <a:gd name="T71" fmla="*/ 7043 h 9733"/>
                <a:gd name="T72" fmla="*/ 4063 w 10743"/>
                <a:gd name="T73" fmla="*/ 7460 h 9733"/>
                <a:gd name="T74" fmla="*/ 4083 w 10743"/>
                <a:gd name="T75" fmla="*/ 7461 h 9733"/>
                <a:gd name="T76" fmla="*/ 4482 w 10743"/>
                <a:gd name="T77" fmla="*/ 7083 h 9733"/>
                <a:gd name="T78" fmla="*/ 4983 w 10743"/>
                <a:gd name="T79" fmla="*/ 5183 h 9733"/>
                <a:gd name="T80" fmla="*/ 4894 w 10743"/>
                <a:gd name="T81" fmla="*/ 7067 h 9733"/>
                <a:gd name="T82" fmla="*/ 4887 w 10743"/>
                <a:gd name="T83" fmla="*/ 7108 h 9733"/>
                <a:gd name="T84" fmla="*/ 4772 w 10743"/>
                <a:gd name="T85" fmla="*/ 8724 h 9733"/>
                <a:gd name="T86" fmla="*/ 5802 w 10743"/>
                <a:gd name="T87" fmla="*/ 8858 h 9733"/>
                <a:gd name="T88" fmla="*/ 5853 w 10743"/>
                <a:gd name="T89" fmla="*/ 8137 h 9733"/>
                <a:gd name="T90" fmla="*/ 5966 w 10743"/>
                <a:gd name="T91" fmla="*/ 8116 h 9733"/>
                <a:gd name="T92" fmla="*/ 6082 w 10743"/>
                <a:gd name="T93" fmla="*/ 8128 h 9733"/>
                <a:gd name="T94" fmla="*/ 6129 w 10743"/>
                <a:gd name="T95" fmla="*/ 8842 h 9733"/>
                <a:gd name="T96" fmla="*/ 7154 w 10743"/>
                <a:gd name="T97" fmla="*/ 8626 h 9733"/>
                <a:gd name="T98" fmla="*/ 7074 w 10743"/>
                <a:gd name="T99" fmla="*/ 7390 h 9733"/>
                <a:gd name="T100" fmla="*/ 5952 w 10743"/>
                <a:gd name="T101" fmla="*/ 3798 h 9733"/>
                <a:gd name="T102" fmla="*/ 7086 w 10743"/>
                <a:gd name="T103" fmla="*/ 2670 h 9733"/>
                <a:gd name="T104" fmla="*/ 5952 w 10743"/>
                <a:gd name="T105" fmla="*/ 1542 h 9733"/>
                <a:gd name="T106" fmla="*/ 4819 w 10743"/>
                <a:gd name="T107" fmla="*/ 2670 h 9733"/>
                <a:gd name="T108" fmla="*/ 5952 w 10743"/>
                <a:gd name="T109" fmla="*/ 3798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43" h="9733">
                  <a:moveTo>
                    <a:pt x="10743" y="4866"/>
                  </a:moveTo>
                  <a:cubicBezTo>
                    <a:pt x="10743" y="7550"/>
                    <a:pt x="8527" y="9733"/>
                    <a:pt x="5804" y="9733"/>
                  </a:cubicBezTo>
                  <a:cubicBezTo>
                    <a:pt x="3711" y="9733"/>
                    <a:pt x="1852" y="8424"/>
                    <a:pt x="1155" y="6509"/>
                  </a:cubicBezTo>
                  <a:lnTo>
                    <a:pt x="355" y="6504"/>
                  </a:lnTo>
                  <a:cubicBezTo>
                    <a:pt x="95" y="6503"/>
                    <a:pt x="0" y="6327"/>
                    <a:pt x="143" y="6113"/>
                  </a:cubicBezTo>
                  <a:lnTo>
                    <a:pt x="1248" y="4471"/>
                  </a:lnTo>
                  <a:cubicBezTo>
                    <a:pt x="1391" y="4257"/>
                    <a:pt x="1624" y="4259"/>
                    <a:pt x="1765" y="4474"/>
                  </a:cubicBezTo>
                  <a:lnTo>
                    <a:pt x="2850" y="6129"/>
                  </a:lnTo>
                  <a:cubicBezTo>
                    <a:pt x="2991" y="6344"/>
                    <a:pt x="2894" y="6519"/>
                    <a:pt x="2634" y="6517"/>
                  </a:cubicBezTo>
                  <a:lnTo>
                    <a:pt x="2114" y="6514"/>
                  </a:lnTo>
                  <a:cubicBezTo>
                    <a:pt x="2761" y="7921"/>
                    <a:pt x="4198" y="8859"/>
                    <a:pt x="5804" y="8859"/>
                  </a:cubicBezTo>
                  <a:cubicBezTo>
                    <a:pt x="8038" y="8859"/>
                    <a:pt x="9856" y="7068"/>
                    <a:pt x="9856" y="4866"/>
                  </a:cubicBezTo>
                  <a:cubicBezTo>
                    <a:pt x="9856" y="2665"/>
                    <a:pt x="8038" y="874"/>
                    <a:pt x="5804" y="874"/>
                  </a:cubicBezTo>
                  <a:cubicBezTo>
                    <a:pt x="4638" y="874"/>
                    <a:pt x="3528" y="1369"/>
                    <a:pt x="2758" y="2233"/>
                  </a:cubicBezTo>
                  <a:cubicBezTo>
                    <a:pt x="2597" y="2415"/>
                    <a:pt x="2316" y="2433"/>
                    <a:pt x="2133" y="2273"/>
                  </a:cubicBezTo>
                  <a:cubicBezTo>
                    <a:pt x="1948" y="2114"/>
                    <a:pt x="1930" y="1838"/>
                    <a:pt x="2091" y="1656"/>
                  </a:cubicBezTo>
                  <a:cubicBezTo>
                    <a:pt x="3030" y="603"/>
                    <a:pt x="4383" y="0"/>
                    <a:pt x="5804" y="0"/>
                  </a:cubicBezTo>
                  <a:cubicBezTo>
                    <a:pt x="8527" y="0"/>
                    <a:pt x="10743" y="2182"/>
                    <a:pt x="10743" y="4866"/>
                  </a:cubicBezTo>
                  <a:close/>
                  <a:moveTo>
                    <a:pt x="7074" y="7390"/>
                  </a:moveTo>
                  <a:cubicBezTo>
                    <a:pt x="7072" y="7366"/>
                    <a:pt x="7067" y="7344"/>
                    <a:pt x="7062" y="7322"/>
                  </a:cubicBezTo>
                  <a:cubicBezTo>
                    <a:pt x="7039" y="6671"/>
                    <a:pt x="6964" y="5707"/>
                    <a:pt x="6921" y="5184"/>
                  </a:cubicBezTo>
                  <a:cubicBezTo>
                    <a:pt x="7211" y="5570"/>
                    <a:pt x="7374" y="6210"/>
                    <a:pt x="7392" y="7071"/>
                  </a:cubicBezTo>
                  <a:cubicBezTo>
                    <a:pt x="7396" y="7288"/>
                    <a:pt x="7574" y="7461"/>
                    <a:pt x="7800" y="7461"/>
                  </a:cubicBezTo>
                  <a:cubicBezTo>
                    <a:pt x="8021" y="7456"/>
                    <a:pt x="8196" y="7275"/>
                    <a:pt x="8192" y="7055"/>
                  </a:cubicBezTo>
                  <a:cubicBezTo>
                    <a:pt x="8165" y="5733"/>
                    <a:pt x="7830" y="4817"/>
                    <a:pt x="7199" y="4330"/>
                  </a:cubicBezTo>
                  <a:cubicBezTo>
                    <a:pt x="7104" y="4257"/>
                    <a:pt x="6995" y="4180"/>
                    <a:pt x="6889" y="4123"/>
                  </a:cubicBezTo>
                  <a:cubicBezTo>
                    <a:pt x="6815" y="4083"/>
                    <a:pt x="6737" y="4051"/>
                    <a:pt x="6658" y="4024"/>
                  </a:cubicBezTo>
                  <a:cubicBezTo>
                    <a:pt x="6475" y="3962"/>
                    <a:pt x="6284" y="3927"/>
                    <a:pt x="6092" y="3914"/>
                  </a:cubicBezTo>
                  <a:lnTo>
                    <a:pt x="6385" y="6971"/>
                  </a:lnTo>
                  <a:lnTo>
                    <a:pt x="5963" y="7464"/>
                  </a:lnTo>
                  <a:lnTo>
                    <a:pt x="5480" y="6971"/>
                  </a:lnTo>
                  <a:lnTo>
                    <a:pt x="5846" y="3909"/>
                  </a:lnTo>
                  <a:cubicBezTo>
                    <a:pt x="5637" y="3916"/>
                    <a:pt x="5427" y="3950"/>
                    <a:pt x="5229" y="4019"/>
                  </a:cubicBezTo>
                  <a:cubicBezTo>
                    <a:pt x="5149" y="4047"/>
                    <a:pt x="5071" y="4081"/>
                    <a:pt x="4997" y="4123"/>
                  </a:cubicBezTo>
                  <a:cubicBezTo>
                    <a:pt x="4863" y="4199"/>
                    <a:pt x="4734" y="4297"/>
                    <a:pt x="4619" y="4399"/>
                  </a:cubicBezTo>
                  <a:cubicBezTo>
                    <a:pt x="4054" y="4897"/>
                    <a:pt x="3748" y="5762"/>
                    <a:pt x="3683" y="7043"/>
                  </a:cubicBezTo>
                  <a:cubicBezTo>
                    <a:pt x="3672" y="7262"/>
                    <a:pt x="3842" y="7449"/>
                    <a:pt x="4063" y="7460"/>
                  </a:cubicBezTo>
                  <a:cubicBezTo>
                    <a:pt x="4069" y="7461"/>
                    <a:pt x="4076" y="7461"/>
                    <a:pt x="4083" y="7461"/>
                  </a:cubicBezTo>
                  <a:cubicBezTo>
                    <a:pt x="4295" y="7461"/>
                    <a:pt x="4471" y="7296"/>
                    <a:pt x="4482" y="7083"/>
                  </a:cubicBezTo>
                  <a:cubicBezTo>
                    <a:pt x="4526" y="6215"/>
                    <a:pt x="4699" y="5569"/>
                    <a:pt x="4983" y="5183"/>
                  </a:cubicBezTo>
                  <a:cubicBezTo>
                    <a:pt x="4963" y="5587"/>
                    <a:pt x="4926" y="6319"/>
                    <a:pt x="4894" y="7067"/>
                  </a:cubicBezTo>
                  <a:cubicBezTo>
                    <a:pt x="4892" y="7081"/>
                    <a:pt x="4888" y="7093"/>
                    <a:pt x="4887" y="7108"/>
                  </a:cubicBezTo>
                  <a:lnTo>
                    <a:pt x="4772" y="8724"/>
                  </a:lnTo>
                  <a:cubicBezTo>
                    <a:pt x="5103" y="8810"/>
                    <a:pt x="5448" y="8858"/>
                    <a:pt x="5802" y="8858"/>
                  </a:cubicBezTo>
                  <a:lnTo>
                    <a:pt x="5853" y="8137"/>
                  </a:lnTo>
                  <a:cubicBezTo>
                    <a:pt x="5893" y="8126"/>
                    <a:pt x="5932" y="8116"/>
                    <a:pt x="5966" y="8116"/>
                  </a:cubicBezTo>
                  <a:cubicBezTo>
                    <a:pt x="6005" y="8116"/>
                    <a:pt x="6044" y="8123"/>
                    <a:pt x="6082" y="8128"/>
                  </a:cubicBezTo>
                  <a:lnTo>
                    <a:pt x="6129" y="8842"/>
                  </a:lnTo>
                  <a:cubicBezTo>
                    <a:pt x="6486" y="8814"/>
                    <a:pt x="6829" y="8739"/>
                    <a:pt x="7154" y="8626"/>
                  </a:cubicBezTo>
                  <a:lnTo>
                    <a:pt x="7074" y="7390"/>
                  </a:lnTo>
                  <a:close/>
                  <a:moveTo>
                    <a:pt x="5952" y="3798"/>
                  </a:moveTo>
                  <a:cubicBezTo>
                    <a:pt x="6578" y="3798"/>
                    <a:pt x="7086" y="3294"/>
                    <a:pt x="7086" y="2670"/>
                  </a:cubicBezTo>
                  <a:cubicBezTo>
                    <a:pt x="7086" y="2047"/>
                    <a:pt x="6578" y="1542"/>
                    <a:pt x="5952" y="1542"/>
                  </a:cubicBezTo>
                  <a:cubicBezTo>
                    <a:pt x="5326" y="1542"/>
                    <a:pt x="4819" y="2047"/>
                    <a:pt x="4819" y="2670"/>
                  </a:cubicBezTo>
                  <a:cubicBezTo>
                    <a:pt x="4819" y="3294"/>
                    <a:pt x="5326" y="3798"/>
                    <a:pt x="5952" y="379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28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/>
              </a:endParaRPr>
            </a:p>
          </p:txBody>
        </p:sp>
      </p:grpSp>
      <p:sp>
        <p:nvSpPr>
          <p:cNvPr id="19" name="TextBox 22"/>
          <p:cNvSpPr txBox="1"/>
          <p:nvPr/>
        </p:nvSpPr>
        <p:spPr>
          <a:xfrm flipH="1">
            <a:off x="6937638" y="2233002"/>
            <a:ext cx="4074724" cy="419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手段：</a:t>
            </a:r>
            <a:r>
              <a:rPr lang="zh-CN" altLang="en-US" sz="2400" b="1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人工智能</a:t>
            </a:r>
            <a:endParaRPr lang="en-US" altLang="zh-CN" sz="24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095CCB-BABD-4BB3-8732-E1CA84031675}"/>
              </a:ext>
            </a:extLst>
          </p:cNvPr>
          <p:cNvSpPr txBox="1"/>
          <p:nvPr/>
        </p:nvSpPr>
        <p:spPr>
          <a:xfrm>
            <a:off x="1483658" y="131027"/>
            <a:ext cx="223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项目简介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1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705704" y="1420937"/>
            <a:ext cx="4431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1.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由被动监控变为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主动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监控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Ultra Light" charset="0"/>
            </a:endParaRPr>
          </a:p>
        </p:txBody>
      </p:sp>
      <p:sp>
        <p:nvSpPr>
          <p:cNvPr id="16" name="Multiply 8">
            <a:extLst>
              <a:ext uri="{FF2B5EF4-FFF2-40B4-BE49-F238E27FC236}">
                <a16:creationId xmlns:a16="http://schemas.microsoft.com/office/drawing/2014/main" id="{70E82AE8-0003-489D-9FE6-3B9D17402B43}"/>
              </a:ext>
            </a:extLst>
          </p:cNvPr>
          <p:cNvSpPr/>
          <p:nvPr/>
        </p:nvSpPr>
        <p:spPr>
          <a:xfrm>
            <a:off x="6219815" y="5487607"/>
            <a:ext cx="672600" cy="515412"/>
          </a:xfrm>
          <a:custGeom>
            <a:avLst/>
            <a:gdLst>
              <a:gd name="T0" fmla="*/ 10000 w 10000"/>
              <a:gd name="T1" fmla="*/ 1495 h 7663"/>
              <a:gd name="T2" fmla="*/ 9820 w 10000"/>
              <a:gd name="T3" fmla="*/ 1934 h 7663"/>
              <a:gd name="T4" fmla="*/ 5149 w 10000"/>
              <a:gd name="T5" fmla="*/ 6605 h 7663"/>
              <a:gd name="T6" fmla="*/ 4270 w 10000"/>
              <a:gd name="T7" fmla="*/ 7484 h 7663"/>
              <a:gd name="T8" fmla="*/ 3831 w 10000"/>
              <a:gd name="T9" fmla="*/ 7663 h 7663"/>
              <a:gd name="T10" fmla="*/ 3392 w 10000"/>
              <a:gd name="T11" fmla="*/ 7484 h 7663"/>
              <a:gd name="T12" fmla="*/ 2514 w 10000"/>
              <a:gd name="T13" fmla="*/ 6605 h 7663"/>
              <a:gd name="T14" fmla="*/ 180 w 10000"/>
              <a:gd name="T15" fmla="*/ 4270 h 7663"/>
              <a:gd name="T16" fmla="*/ 0 w 10000"/>
              <a:gd name="T17" fmla="*/ 3831 h 7663"/>
              <a:gd name="T18" fmla="*/ 180 w 10000"/>
              <a:gd name="T19" fmla="*/ 3392 h 7663"/>
              <a:gd name="T20" fmla="*/ 1059 w 10000"/>
              <a:gd name="T21" fmla="*/ 2513 h 7663"/>
              <a:gd name="T22" fmla="*/ 1497 w 10000"/>
              <a:gd name="T23" fmla="*/ 2333 h 7663"/>
              <a:gd name="T24" fmla="*/ 1936 w 10000"/>
              <a:gd name="T25" fmla="*/ 2513 h 7663"/>
              <a:gd name="T26" fmla="*/ 3833 w 10000"/>
              <a:gd name="T27" fmla="*/ 4419 h 7663"/>
              <a:gd name="T28" fmla="*/ 8064 w 10000"/>
              <a:gd name="T29" fmla="*/ 180 h 7663"/>
              <a:gd name="T30" fmla="*/ 8503 w 10000"/>
              <a:gd name="T31" fmla="*/ 0 h 7663"/>
              <a:gd name="T32" fmla="*/ 8941 w 10000"/>
              <a:gd name="T33" fmla="*/ 180 h 7663"/>
              <a:gd name="T34" fmla="*/ 9820 w 10000"/>
              <a:gd name="T35" fmla="*/ 1059 h 7663"/>
              <a:gd name="T36" fmla="*/ 10000 w 10000"/>
              <a:gd name="T37" fmla="*/ 1495 h 7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000" h="7663">
                <a:moveTo>
                  <a:pt x="10000" y="1495"/>
                </a:moveTo>
                <a:cubicBezTo>
                  <a:pt x="10000" y="1667"/>
                  <a:pt x="9940" y="1814"/>
                  <a:pt x="9820" y="1934"/>
                </a:cubicBezTo>
                <a:lnTo>
                  <a:pt x="5149" y="6605"/>
                </a:lnTo>
                <a:lnTo>
                  <a:pt x="4270" y="7484"/>
                </a:lnTo>
                <a:cubicBezTo>
                  <a:pt x="4150" y="7604"/>
                  <a:pt x="4003" y="7663"/>
                  <a:pt x="3831" y="7663"/>
                </a:cubicBezTo>
                <a:cubicBezTo>
                  <a:pt x="3659" y="7663"/>
                  <a:pt x="3512" y="7604"/>
                  <a:pt x="3392" y="7484"/>
                </a:cubicBezTo>
                <a:lnTo>
                  <a:pt x="2514" y="6605"/>
                </a:lnTo>
                <a:lnTo>
                  <a:pt x="180" y="4270"/>
                </a:lnTo>
                <a:cubicBezTo>
                  <a:pt x="60" y="4150"/>
                  <a:pt x="0" y="4002"/>
                  <a:pt x="0" y="3831"/>
                </a:cubicBezTo>
                <a:cubicBezTo>
                  <a:pt x="0" y="3658"/>
                  <a:pt x="60" y="3512"/>
                  <a:pt x="180" y="3392"/>
                </a:cubicBezTo>
                <a:lnTo>
                  <a:pt x="1059" y="2513"/>
                </a:lnTo>
                <a:cubicBezTo>
                  <a:pt x="1179" y="2393"/>
                  <a:pt x="1326" y="2333"/>
                  <a:pt x="1497" y="2333"/>
                </a:cubicBezTo>
                <a:cubicBezTo>
                  <a:pt x="1670" y="2333"/>
                  <a:pt x="1816" y="2393"/>
                  <a:pt x="1936" y="2513"/>
                </a:cubicBezTo>
                <a:lnTo>
                  <a:pt x="3833" y="4419"/>
                </a:lnTo>
                <a:lnTo>
                  <a:pt x="8064" y="180"/>
                </a:lnTo>
                <a:cubicBezTo>
                  <a:pt x="8184" y="60"/>
                  <a:pt x="8331" y="0"/>
                  <a:pt x="8503" y="0"/>
                </a:cubicBezTo>
                <a:cubicBezTo>
                  <a:pt x="8675" y="0"/>
                  <a:pt x="8821" y="60"/>
                  <a:pt x="8941" y="180"/>
                </a:cubicBezTo>
                <a:lnTo>
                  <a:pt x="9820" y="1059"/>
                </a:lnTo>
                <a:cubicBezTo>
                  <a:pt x="9939" y="1177"/>
                  <a:pt x="10000" y="1323"/>
                  <a:pt x="10000" y="149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5C21A1-786A-4786-840D-42200C7C235D}"/>
              </a:ext>
            </a:extLst>
          </p:cNvPr>
          <p:cNvGrpSpPr/>
          <p:nvPr/>
        </p:nvGrpSpPr>
        <p:grpSpPr>
          <a:xfrm>
            <a:off x="5405718" y="1281953"/>
            <a:ext cx="5887624" cy="3783189"/>
            <a:chOff x="6553231" y="1792859"/>
            <a:chExt cx="4740111" cy="327228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5F84762-E234-48F2-9583-BAA69E95D765}"/>
                </a:ext>
              </a:extLst>
            </p:cNvPr>
            <p:cNvSpPr/>
            <p:nvPr/>
          </p:nvSpPr>
          <p:spPr>
            <a:xfrm>
              <a:off x="6553231" y="1792859"/>
              <a:ext cx="943895" cy="327228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896BD93-4B98-4703-9AB8-42F02EE0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3296" y="2174777"/>
              <a:ext cx="4450046" cy="2508444"/>
            </a:xfrm>
            <a:prstGeom prst="rect">
              <a:avLst/>
            </a:prstGeom>
          </p:spPr>
        </p:pic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37E7DA35-FC8D-48B8-8D73-88B5DF6F2A7A}"/>
              </a:ext>
            </a:extLst>
          </p:cNvPr>
          <p:cNvSpPr txBox="1"/>
          <p:nvPr/>
        </p:nvSpPr>
        <p:spPr>
          <a:xfrm>
            <a:off x="849430" y="2481779"/>
            <a:ext cx="4071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2.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大幅提高视频监控</a:t>
            </a:r>
            <a:r>
              <a:rPr lang="zh-CN" altLang="en-US" sz="2800" dirty="0">
                <a:solidFill>
                  <a:srgbClr val="4454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性能</a:t>
            </a:r>
            <a:endParaRPr lang="en-US" sz="2800" dirty="0">
              <a:solidFill>
                <a:srgbClr val="44546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Ultra Light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71ACFDE-1A58-44AB-803D-C0A87273C695}"/>
              </a:ext>
            </a:extLst>
          </p:cNvPr>
          <p:cNvSpPr txBox="1"/>
          <p:nvPr/>
        </p:nvSpPr>
        <p:spPr>
          <a:xfrm>
            <a:off x="256551" y="3492227"/>
            <a:ext cx="5149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3.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降低系统操作人员的</a:t>
            </a:r>
            <a:r>
              <a:rPr lang="zh-CN" altLang="en-US" sz="2800" dirty="0">
                <a:solidFill>
                  <a:srgbClr val="4454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工作强度</a:t>
            </a:r>
            <a:endParaRPr lang="en-US" sz="2800" dirty="0">
              <a:solidFill>
                <a:srgbClr val="44546A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Ultra Light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D91D9FC-0F38-4832-98A5-C95FFF99C57F}"/>
              </a:ext>
            </a:extLst>
          </p:cNvPr>
          <p:cNvSpPr txBox="1"/>
          <p:nvPr/>
        </p:nvSpPr>
        <p:spPr>
          <a:xfrm>
            <a:off x="615624" y="4541922"/>
            <a:ext cx="4431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4454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4.</a:t>
            </a:r>
            <a:r>
              <a:rPr lang="zh-CN" altLang="en-US" sz="2800" dirty="0">
                <a:solidFill>
                  <a:srgbClr val="4454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有效</a:t>
            </a:r>
            <a:r>
              <a:rPr lang="zh-CN" altLang="en-US" sz="2800" dirty="0">
                <a:solidFill>
                  <a:schemeClr val="accent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预防</a:t>
            </a:r>
            <a:r>
              <a:rPr lang="zh-CN" altLang="en-US" sz="2800" dirty="0">
                <a:solidFill>
                  <a:srgbClr val="44546A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Ultra Light" charset="0"/>
              </a:rPr>
              <a:t>违法事件的发生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Montserrat Ultra Light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EA36EF-E47F-446F-8B30-BD1225B3FA23}"/>
              </a:ext>
            </a:extLst>
          </p:cNvPr>
          <p:cNvSpPr txBox="1"/>
          <p:nvPr/>
        </p:nvSpPr>
        <p:spPr>
          <a:xfrm>
            <a:off x="1326597" y="146116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优势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4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6A32F8-3FD5-4DA5-9B40-8F410E6F74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D7FE15-DFB6-4D1F-BE07-49C91A33AA34}"/>
              </a:ext>
            </a:extLst>
          </p:cNvPr>
          <p:cNvSpPr/>
          <p:nvPr/>
        </p:nvSpPr>
        <p:spPr>
          <a:xfrm>
            <a:off x="6652009" y="0"/>
            <a:ext cx="3938953" cy="6858000"/>
          </a:xfrm>
          <a:custGeom>
            <a:avLst/>
            <a:gdLst>
              <a:gd name="connsiteX0" fmla="*/ 0 w 2100105"/>
              <a:gd name="connsiteY0" fmla="*/ 0 h 6858000"/>
              <a:gd name="connsiteX1" fmla="*/ 2100105 w 2100105"/>
              <a:gd name="connsiteY1" fmla="*/ 0 h 6858000"/>
              <a:gd name="connsiteX2" fmla="*/ 2100105 w 2100105"/>
              <a:gd name="connsiteY2" fmla="*/ 6858000 h 6858000"/>
              <a:gd name="connsiteX3" fmla="*/ 0 w 2100105"/>
              <a:gd name="connsiteY3" fmla="*/ 6858000 h 6858000"/>
              <a:gd name="connsiteX4" fmla="*/ 0 w 2100105"/>
              <a:gd name="connsiteY4" fmla="*/ 0 h 6858000"/>
              <a:gd name="connsiteX0" fmla="*/ 0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0 w 3938953"/>
              <a:gd name="connsiteY4" fmla="*/ 0 h 6858000"/>
              <a:gd name="connsiteX0" fmla="*/ 1969477 w 3938953"/>
              <a:gd name="connsiteY0" fmla="*/ 0 h 6858000"/>
              <a:gd name="connsiteX1" fmla="*/ 3938953 w 3938953"/>
              <a:gd name="connsiteY1" fmla="*/ 10049 h 6858000"/>
              <a:gd name="connsiteX2" fmla="*/ 2100105 w 3938953"/>
              <a:gd name="connsiteY2" fmla="*/ 6858000 h 6858000"/>
              <a:gd name="connsiteX3" fmla="*/ 0 w 3938953"/>
              <a:gd name="connsiteY3" fmla="*/ 6858000 h 6858000"/>
              <a:gd name="connsiteX4" fmla="*/ 1969477 w 39389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953" h="6858000">
                <a:moveTo>
                  <a:pt x="1969477" y="0"/>
                </a:moveTo>
                <a:lnTo>
                  <a:pt x="3938953" y="10049"/>
                </a:lnTo>
                <a:lnTo>
                  <a:pt x="2100105" y="6858000"/>
                </a:lnTo>
                <a:lnTo>
                  <a:pt x="0" y="6858000"/>
                </a:lnTo>
                <a:lnTo>
                  <a:pt x="1969477" y="0"/>
                </a:lnTo>
                <a:close/>
              </a:path>
            </a:pathLst>
          </a:custGeom>
          <a:solidFill>
            <a:srgbClr val="F7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F71DC3-2903-44D5-9EF4-5E30D9B8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563" y="1094234"/>
            <a:ext cx="7795468" cy="5497664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879DF10-6688-43F5-9885-6C67973599A1}"/>
              </a:ext>
            </a:extLst>
          </p:cNvPr>
          <p:cNvCxnSpPr/>
          <p:nvPr/>
        </p:nvCxnSpPr>
        <p:spPr>
          <a:xfrm>
            <a:off x="7707921" y="3596486"/>
            <a:ext cx="182712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286A63-D97C-43DD-AB6E-4D39EA178775}"/>
              </a:ext>
            </a:extLst>
          </p:cNvPr>
          <p:cNvSpPr txBox="1"/>
          <p:nvPr/>
        </p:nvSpPr>
        <p:spPr>
          <a:xfrm>
            <a:off x="7313524" y="2765489"/>
            <a:ext cx="261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4485E"/>
                </a:solidFill>
                <a:effectLst/>
                <a:uLnTx/>
                <a:uFillTx/>
                <a:latin typeface="Broadway" panose="04040905080002020502" pitchFamily="82" charset="0"/>
                <a:ea typeface="思源黑体 CN Heavy" panose="02010600030101010101" charset="-122"/>
                <a:cs typeface="+mn-cs"/>
              </a:rPr>
              <a:t>第二章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F9E167-0C8E-4500-A2A9-589284BDFE18}"/>
              </a:ext>
            </a:extLst>
          </p:cNvPr>
          <p:cNvSpPr txBox="1"/>
          <p:nvPr/>
        </p:nvSpPr>
        <p:spPr>
          <a:xfrm>
            <a:off x="8022005" y="3673789"/>
            <a:ext cx="1198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10600030101010101" charset="-122"/>
                <a:ea typeface="思源黑体 CN Light" panose="02010600030101010101" charset="-122"/>
                <a:cs typeface="+mn-cs"/>
              </a:rPr>
              <a:t>工程问题</a:t>
            </a:r>
          </a:p>
        </p:txBody>
      </p:sp>
    </p:spTree>
    <p:extLst>
      <p:ext uri="{BB962C8B-B14F-4D97-AF65-F5344CB8AC3E}">
        <p14:creationId xmlns:p14="http://schemas.microsoft.com/office/powerpoint/2010/main" val="188060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4C78CD5B-9EDB-418E-912A-32E62D9BEEB6}"/>
              </a:ext>
            </a:extLst>
          </p:cNvPr>
          <p:cNvSpPr/>
          <p:nvPr/>
        </p:nvSpPr>
        <p:spPr>
          <a:xfrm>
            <a:off x="0" y="3762694"/>
            <a:ext cx="12192000" cy="1313159"/>
          </a:xfrm>
          <a:prstGeom prst="rect">
            <a:avLst/>
          </a:prstGeom>
          <a:solidFill>
            <a:schemeClr val="accent5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BD0996-DBBB-4259-8724-1B0485326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74" y="-1496380"/>
            <a:ext cx="7012098" cy="525907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5E4FAB5-7E29-4305-AB41-633AB8B7133B}"/>
              </a:ext>
            </a:extLst>
          </p:cNvPr>
          <p:cNvGrpSpPr/>
          <p:nvPr/>
        </p:nvGrpSpPr>
        <p:grpSpPr>
          <a:xfrm>
            <a:off x="2266374" y="1830689"/>
            <a:ext cx="7903957" cy="1496888"/>
            <a:chOff x="2266375" y="2861529"/>
            <a:chExt cx="7903957" cy="1496888"/>
          </a:xfrm>
        </p:grpSpPr>
        <p:sp>
          <p:nvSpPr>
            <p:cNvPr id="2" name="TextBox 46"/>
            <p:cNvSpPr txBox="1"/>
            <p:nvPr/>
          </p:nvSpPr>
          <p:spPr>
            <a:xfrm>
              <a:off x="2266375" y="3773642"/>
              <a:ext cx="7903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Montserrat Semi" charset="0"/>
                </a:rPr>
                <a:t>技术创新和经济的冲突问题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Montserrat Semi" charset="0"/>
              </a:endParaRPr>
            </a:p>
          </p:txBody>
        </p:sp>
        <p:sp>
          <p:nvSpPr>
            <p:cNvPr id="3" name="TextBox 47"/>
            <p:cNvSpPr txBox="1">
              <a:spLocks/>
            </p:cNvSpPr>
            <p:nvPr/>
          </p:nvSpPr>
          <p:spPr>
            <a:xfrm>
              <a:off x="4153153" y="2861529"/>
              <a:ext cx="3885696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en Sans" panose="020B0606030504020204" pitchFamily="34" charset="0"/>
                </a:rPr>
                <a:t>问题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en Sans" panose="020B0606030504020204" pitchFamily="34" charset="0"/>
                </a:rPr>
                <a:t>1</a:t>
              </a:r>
              <a:endParaRPr kumimoji="0" lang="fr-CA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endParaRPr>
            </a:p>
          </p:txBody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2BB6B219-DAEB-4CB3-A1D9-54E6A194DEAA}"/>
              </a:ext>
            </a:extLst>
          </p:cNvPr>
          <p:cNvSpPr txBox="1"/>
          <p:nvPr/>
        </p:nvSpPr>
        <p:spPr>
          <a:xfrm>
            <a:off x="587829" y="3762693"/>
            <a:ext cx="11159412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buClr>
                <a:srgbClr val="5E5E5E"/>
              </a:buClr>
              <a:buSzPct val="25000"/>
              <a:defRPr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      </a:t>
            </a:r>
            <a:r>
              <a:rPr lang="zh-CN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选择开发全新产品而不是成熟的产品去改进，意味着投入巨大的研发和营销费用，承受巨大的压力</a:t>
            </a:r>
            <a:r>
              <a:rPr lang="zh-CN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 panose="020B0502040204020203" pitchFamily="34" charset="0"/>
              </a:rPr>
              <a:t>。</a:t>
            </a:r>
            <a:endParaRPr lang="zh-CN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0458;#374159;#51549;#40718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722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658</Words>
  <Application>Microsoft Office PowerPoint</Application>
  <PresentationFormat>宽屏</PresentationFormat>
  <Paragraphs>158</Paragraphs>
  <Slides>28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Alibaba PuHuiTi Regular</vt:lpstr>
      <vt:lpstr>Charlemagne Std</vt:lpstr>
      <vt:lpstr>Noto Sans S Chinese Regular</vt:lpstr>
      <vt:lpstr>等线</vt:lpstr>
      <vt:lpstr>等线 Light</vt:lpstr>
      <vt:lpstr>思源黑体 CN Light</vt:lpstr>
      <vt:lpstr>思源黑体 CN Regular</vt:lpstr>
      <vt:lpstr>Arial</vt:lpstr>
      <vt:lpstr>Broadway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机器学习 多物体跟踪 行为识别等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客户端使用流程</vt:lpstr>
      <vt:lpstr>商场、餐厅等服务产业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创意丸</dc:creator>
  <cp:lastModifiedBy>Pei JJ</cp:lastModifiedBy>
  <cp:revision>52</cp:revision>
  <dcterms:created xsi:type="dcterms:W3CDTF">2019-12-05T04:20:02Z</dcterms:created>
  <dcterms:modified xsi:type="dcterms:W3CDTF">2020-10-20T06:57:15Z</dcterms:modified>
</cp:coreProperties>
</file>